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8288000" cy="10287000"/>
  <p:notesSz cx="6858000" cy="9144000"/>
  <p:embeddedFontLst>
    <p:embeddedFont>
      <p:font typeface="Archivo Black" panose="020B0A03020202020B04" pitchFamily="34" charset="77"/>
      <p:regular r:id="rId10"/>
    </p:embeddedFont>
    <p:embeddedFont>
      <p:font typeface="Barlow Bold" pitchFamily="2" charset="77"/>
      <p:regular r:id="rId11"/>
      <p:bold r:id="rId12"/>
    </p:embeddedFont>
    <p:embeddedFont>
      <p:font typeface="Clear Sans" panose="020B0503030202020304" pitchFamily="34" charset="0"/>
      <p:regular r:id="rId13"/>
    </p:embeddedFont>
    <p:embeddedFont>
      <p:font typeface="Clear Sans Bold" panose="020B0803030202020304" pitchFamily="34" charset="0"/>
      <p:regular r:id="rId14"/>
      <p:bold r:id="rId15"/>
    </p:embeddedFont>
    <p:embeddedFont>
      <p:font typeface="Glacial Indifference" pitchFamily="2" charset="0"/>
      <p:regular r:id="rId16"/>
    </p:embeddedFont>
    <p:embeddedFont>
      <p:font typeface="Helios Extended" panose="02000505040000020004" pitchFamily="2" charset="0"/>
      <p:regular r:id="rId17"/>
    </p:embeddedFont>
    <p:embeddedFont>
      <p:font typeface="Inter" panose="020B0502030000000004" pitchFamily="34" charset="0"/>
      <p:regular r:id="rId18"/>
    </p:embeddedFont>
    <p:embeddedFont>
      <p:font typeface="League Spartan" pitchFamily="2" charset="77"/>
      <p:regular r:id="rId19"/>
      <p:bold r:id="rId20"/>
    </p:embeddedFont>
    <p:embeddedFont>
      <p:font typeface="Open Sauce" pitchFamily="2" charset="77"/>
      <p:regular r:id="rId21"/>
    </p:embeddedFont>
    <p:embeddedFont>
      <p:font typeface="Open Sauce Bold" pitchFamily="2" charset="77"/>
      <p:regular r:id="rId22"/>
      <p:bold r:id="rId23"/>
    </p:embeddedFont>
    <p:embeddedFont>
      <p:font typeface="Poppins" pitchFamily="2" charset="77"/>
      <p:regular r:id="rId24"/>
      <p:bold r:id="rId25"/>
      <p:italic r:id="rId26"/>
      <p:boldItalic r:id="rId27"/>
    </p:embeddedFont>
    <p:embeddedFont>
      <p:font typeface="Poppins Bold" pitchFamily="2" charset="77"/>
      <p:regular r:id="rId28"/>
      <p:bold r:id="rId29"/>
    </p:embeddedFont>
    <p:embeddedFont>
      <p:font typeface="Poppins Semi-Bold" pitchFamily="2" charset="77"/>
      <p:regular r:id="rId30"/>
      <p:bold r:id="rId31"/>
    </p:embeddedFont>
    <p:embeddedFont>
      <p:font typeface="Roboto Bold" panose="02000000000000000000" pitchFamily="2" charset="0"/>
      <p:regular r:id="rId32"/>
      <p:bold r:id="rId33"/>
    </p:embeddedFont>
    <p:embeddedFont>
      <p:font typeface="TT Norms" panose="02000503030000020003" pitchFamily="2" charset="0"/>
      <p:regular r:id="rId34"/>
    </p:embeddedFont>
    <p:embeddedFont>
      <p:font typeface="TT Norms Bold" panose="02000803030000020004" pitchFamily="2" charset="0"/>
      <p:regular r:id="rId35"/>
      <p:bold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5" autoAdjust="0"/>
    <p:restoredTop sz="94599" autoAdjust="0"/>
  </p:normalViewPr>
  <p:slideViewPr>
    <p:cSldViewPr>
      <p:cViewPr varScale="1">
        <p:scale>
          <a:sx n="70" d="100"/>
          <a:sy n="70" d="100"/>
        </p:scale>
        <p:origin x="264" y="2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font" Target="fonts/font17.fntdata"/><Relationship Id="rId39" Type="http://schemas.openxmlformats.org/officeDocument/2006/relationships/theme" Target="theme/theme1.xml"/><Relationship Id="rId21" Type="http://schemas.openxmlformats.org/officeDocument/2006/relationships/font" Target="fonts/font12.fntdata"/><Relationship Id="rId34" Type="http://schemas.openxmlformats.org/officeDocument/2006/relationships/font" Target="fonts/font25.fntdata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font" Target="fonts/font16.fntdata"/><Relationship Id="rId33" Type="http://schemas.openxmlformats.org/officeDocument/2006/relationships/font" Target="fonts/font24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29" Type="http://schemas.openxmlformats.org/officeDocument/2006/relationships/font" Target="fonts/font2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font" Target="fonts/font15.fntdata"/><Relationship Id="rId32" Type="http://schemas.openxmlformats.org/officeDocument/2006/relationships/font" Target="fonts/font23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font" Target="fonts/font14.fntdata"/><Relationship Id="rId28" Type="http://schemas.openxmlformats.org/officeDocument/2006/relationships/font" Target="fonts/font19.fntdata"/><Relationship Id="rId36" Type="http://schemas.openxmlformats.org/officeDocument/2006/relationships/font" Target="fonts/font27.fntdata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31" Type="http://schemas.openxmlformats.org/officeDocument/2006/relationships/font" Target="fonts/font2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Relationship Id="rId22" Type="http://schemas.openxmlformats.org/officeDocument/2006/relationships/font" Target="fonts/font13.fntdata"/><Relationship Id="rId27" Type="http://schemas.openxmlformats.org/officeDocument/2006/relationships/font" Target="fonts/font18.fntdata"/><Relationship Id="rId30" Type="http://schemas.openxmlformats.org/officeDocument/2006/relationships/font" Target="fonts/font21.fntdata"/><Relationship Id="rId35" Type="http://schemas.openxmlformats.org/officeDocument/2006/relationships/font" Target="fonts/font26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image" Target="../media/image14.svg"/><Relationship Id="rId18" Type="http://schemas.openxmlformats.org/officeDocument/2006/relationships/image" Target="../media/image18.svg"/><Relationship Id="rId3" Type="http://schemas.openxmlformats.org/officeDocument/2006/relationships/image" Target="../media/image4.sv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7.png"/><Relationship Id="rId2" Type="http://schemas.openxmlformats.org/officeDocument/2006/relationships/image" Target="../media/image3.png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11" Type="http://schemas.openxmlformats.org/officeDocument/2006/relationships/image" Target="../media/image12.svg"/><Relationship Id="rId5" Type="http://schemas.openxmlformats.org/officeDocument/2006/relationships/image" Target="../media/image6.png"/><Relationship Id="rId15" Type="http://schemas.openxmlformats.org/officeDocument/2006/relationships/image" Target="../media/image16.svg"/><Relationship Id="rId10" Type="http://schemas.openxmlformats.org/officeDocument/2006/relationships/image" Target="../media/image11.png"/><Relationship Id="rId4" Type="http://schemas.openxmlformats.org/officeDocument/2006/relationships/image" Target="../media/image5.jpe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6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33.png"/><Relationship Id="rId7" Type="http://schemas.openxmlformats.org/officeDocument/2006/relationships/image" Target="../media/image24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svg"/><Relationship Id="rId7" Type="http://schemas.openxmlformats.org/officeDocument/2006/relationships/image" Target="../media/image41.svg"/><Relationship Id="rId12" Type="http://schemas.openxmlformats.org/officeDocument/2006/relationships/image" Target="../media/image18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11" Type="http://schemas.openxmlformats.org/officeDocument/2006/relationships/image" Target="../media/image17.png"/><Relationship Id="rId5" Type="http://schemas.openxmlformats.org/officeDocument/2006/relationships/image" Target="../media/image39.svg"/><Relationship Id="rId10" Type="http://schemas.openxmlformats.org/officeDocument/2006/relationships/image" Target="../media/image2.png"/><Relationship Id="rId4" Type="http://schemas.openxmlformats.org/officeDocument/2006/relationships/image" Target="../media/image38.png"/><Relationship Id="rId9" Type="http://schemas.openxmlformats.org/officeDocument/2006/relationships/image" Target="../media/image43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svg"/><Relationship Id="rId13" Type="http://schemas.openxmlformats.org/officeDocument/2006/relationships/image" Target="../media/image55.png"/><Relationship Id="rId18" Type="http://schemas.openxmlformats.org/officeDocument/2006/relationships/image" Target="../media/image60.svg"/><Relationship Id="rId26" Type="http://schemas.openxmlformats.org/officeDocument/2006/relationships/image" Target="../media/image68.svg"/><Relationship Id="rId3" Type="http://schemas.openxmlformats.org/officeDocument/2006/relationships/image" Target="../media/image45.png"/><Relationship Id="rId21" Type="http://schemas.openxmlformats.org/officeDocument/2006/relationships/image" Target="../media/image63.png"/><Relationship Id="rId7" Type="http://schemas.openxmlformats.org/officeDocument/2006/relationships/image" Target="../media/image49.png"/><Relationship Id="rId12" Type="http://schemas.openxmlformats.org/officeDocument/2006/relationships/image" Target="../media/image54.svg"/><Relationship Id="rId17" Type="http://schemas.openxmlformats.org/officeDocument/2006/relationships/image" Target="../media/image59.png"/><Relationship Id="rId25" Type="http://schemas.openxmlformats.org/officeDocument/2006/relationships/image" Target="../media/image67.png"/><Relationship Id="rId2" Type="http://schemas.openxmlformats.org/officeDocument/2006/relationships/image" Target="../media/image44.jpeg"/><Relationship Id="rId16" Type="http://schemas.openxmlformats.org/officeDocument/2006/relationships/image" Target="../media/image58.svg"/><Relationship Id="rId20" Type="http://schemas.openxmlformats.org/officeDocument/2006/relationships/image" Target="../media/image62.svg"/><Relationship Id="rId29" Type="http://schemas.openxmlformats.org/officeDocument/2006/relationships/image" Target="../media/image25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svg"/><Relationship Id="rId11" Type="http://schemas.openxmlformats.org/officeDocument/2006/relationships/image" Target="../media/image53.png"/><Relationship Id="rId24" Type="http://schemas.openxmlformats.org/officeDocument/2006/relationships/image" Target="../media/image66.svg"/><Relationship Id="rId5" Type="http://schemas.openxmlformats.org/officeDocument/2006/relationships/image" Target="../media/image47.png"/><Relationship Id="rId15" Type="http://schemas.openxmlformats.org/officeDocument/2006/relationships/image" Target="../media/image57.png"/><Relationship Id="rId23" Type="http://schemas.openxmlformats.org/officeDocument/2006/relationships/image" Target="../media/image65.png"/><Relationship Id="rId28" Type="http://schemas.openxmlformats.org/officeDocument/2006/relationships/image" Target="../media/image24.png"/><Relationship Id="rId10" Type="http://schemas.openxmlformats.org/officeDocument/2006/relationships/image" Target="../media/image52.svg"/><Relationship Id="rId19" Type="http://schemas.openxmlformats.org/officeDocument/2006/relationships/image" Target="../media/image61.png"/><Relationship Id="rId4" Type="http://schemas.openxmlformats.org/officeDocument/2006/relationships/image" Target="../media/image46.svg"/><Relationship Id="rId9" Type="http://schemas.openxmlformats.org/officeDocument/2006/relationships/image" Target="../media/image51.png"/><Relationship Id="rId14" Type="http://schemas.openxmlformats.org/officeDocument/2006/relationships/image" Target="../media/image56.svg"/><Relationship Id="rId22" Type="http://schemas.openxmlformats.org/officeDocument/2006/relationships/image" Target="../media/image64.svg"/><Relationship Id="rId27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227794" y="0"/>
            <a:ext cx="7060206" cy="10287000"/>
            <a:chOff x="0" y="0"/>
            <a:chExt cx="7095071" cy="10337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7095109" cy="10337800"/>
            </a:xfrm>
            <a:custGeom>
              <a:avLst/>
              <a:gdLst/>
              <a:ahLst/>
              <a:cxnLst/>
              <a:rect l="l" t="t" r="r" b="b"/>
              <a:pathLst>
                <a:path w="7095109" h="10337800">
                  <a:moveTo>
                    <a:pt x="2370709" y="0"/>
                  </a:moveTo>
                  <a:lnTo>
                    <a:pt x="0" y="4292600"/>
                  </a:lnTo>
                  <a:lnTo>
                    <a:pt x="3776091" y="9084691"/>
                  </a:lnTo>
                  <a:lnTo>
                    <a:pt x="2590800" y="10337800"/>
                  </a:lnTo>
                  <a:lnTo>
                    <a:pt x="7095109" y="10337800"/>
                  </a:lnTo>
                  <a:lnTo>
                    <a:pt x="7095109" y="0"/>
                  </a:lnTo>
                  <a:close/>
                </a:path>
              </a:pathLst>
            </a:custGeom>
            <a:blipFill>
              <a:blip r:embed="rId2"/>
              <a:stretch>
                <a:fillRect t="-1474" b="-1474"/>
              </a:stretch>
            </a:blipFill>
          </p:spPr>
          <p:txBody>
            <a:bodyPr/>
            <a:lstStyle/>
            <a:p>
              <a:endParaRPr lang="es-MX"/>
            </a:p>
          </p:txBody>
        </p:sp>
      </p:grpSp>
      <p:grpSp>
        <p:nvGrpSpPr>
          <p:cNvPr id="4" name="Group 4"/>
          <p:cNvGrpSpPr/>
          <p:nvPr/>
        </p:nvGrpSpPr>
        <p:grpSpPr>
          <a:xfrm rot="-2292491">
            <a:off x="11971514" y="3358915"/>
            <a:ext cx="1062487" cy="6734838"/>
            <a:chOff x="0" y="0"/>
            <a:chExt cx="279832" cy="1773784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79832" cy="1773784"/>
            </a:xfrm>
            <a:custGeom>
              <a:avLst/>
              <a:gdLst/>
              <a:ahLst/>
              <a:cxnLst/>
              <a:rect l="l" t="t" r="r" b="b"/>
              <a:pathLst>
                <a:path w="279832" h="1773784">
                  <a:moveTo>
                    <a:pt x="0" y="0"/>
                  </a:moveTo>
                  <a:lnTo>
                    <a:pt x="279832" y="0"/>
                  </a:lnTo>
                  <a:lnTo>
                    <a:pt x="279832" y="1773784"/>
                  </a:lnTo>
                  <a:lnTo>
                    <a:pt x="0" y="1773784"/>
                  </a:lnTo>
                  <a:close/>
                </a:path>
              </a:pathLst>
            </a:custGeom>
            <a:solidFill>
              <a:srgbClr val="060644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66675"/>
              <a:ext cx="279832" cy="18404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 rot="7221385">
            <a:off x="13101531" y="9401040"/>
            <a:ext cx="2523952" cy="953058"/>
            <a:chOff x="0" y="0"/>
            <a:chExt cx="1614384" cy="6096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614384" cy="609600"/>
            </a:xfrm>
            <a:custGeom>
              <a:avLst/>
              <a:gdLst/>
              <a:ahLst/>
              <a:cxnLst/>
              <a:rect l="l" t="t" r="r" b="b"/>
              <a:pathLst>
                <a:path w="1614384" h="609600">
                  <a:moveTo>
                    <a:pt x="203200" y="0"/>
                  </a:moveTo>
                  <a:lnTo>
                    <a:pt x="1614384" y="0"/>
                  </a:lnTo>
                  <a:lnTo>
                    <a:pt x="1411184" y="609600"/>
                  </a:lnTo>
                  <a:lnTo>
                    <a:pt x="0" y="609600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60644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101600" y="-66675"/>
              <a:ext cx="1411184" cy="6762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 rot="7221385">
            <a:off x="11304292" y="9582671"/>
            <a:ext cx="3837666" cy="589796"/>
            <a:chOff x="0" y="0"/>
            <a:chExt cx="2454669" cy="377249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454669" cy="377249"/>
            </a:xfrm>
            <a:custGeom>
              <a:avLst/>
              <a:gdLst/>
              <a:ahLst/>
              <a:cxnLst/>
              <a:rect l="l" t="t" r="r" b="b"/>
              <a:pathLst>
                <a:path w="2454669" h="377249">
                  <a:moveTo>
                    <a:pt x="203200" y="0"/>
                  </a:moveTo>
                  <a:lnTo>
                    <a:pt x="2454669" y="0"/>
                  </a:lnTo>
                  <a:lnTo>
                    <a:pt x="2251469" y="377249"/>
                  </a:lnTo>
                  <a:lnTo>
                    <a:pt x="0" y="37724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60644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101600" y="-66675"/>
              <a:ext cx="2251469" cy="44392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 rot="7091654">
            <a:off x="9086695" y="955891"/>
            <a:ext cx="4138086" cy="589796"/>
            <a:chOff x="0" y="0"/>
            <a:chExt cx="2646825" cy="377249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646825" cy="377249"/>
            </a:xfrm>
            <a:custGeom>
              <a:avLst/>
              <a:gdLst/>
              <a:ahLst/>
              <a:cxnLst/>
              <a:rect l="l" t="t" r="r" b="b"/>
              <a:pathLst>
                <a:path w="2646825" h="377249">
                  <a:moveTo>
                    <a:pt x="203200" y="0"/>
                  </a:moveTo>
                  <a:lnTo>
                    <a:pt x="2646825" y="0"/>
                  </a:lnTo>
                  <a:lnTo>
                    <a:pt x="2443625" y="377249"/>
                  </a:lnTo>
                  <a:lnTo>
                    <a:pt x="0" y="37724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60644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101600" y="-66675"/>
              <a:ext cx="2443625" cy="44392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 rot="1710481">
            <a:off x="11533776" y="-1617267"/>
            <a:ext cx="1062487" cy="6686550"/>
            <a:chOff x="0" y="0"/>
            <a:chExt cx="279832" cy="176106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279832" cy="1761067"/>
            </a:xfrm>
            <a:custGeom>
              <a:avLst/>
              <a:gdLst/>
              <a:ahLst/>
              <a:cxnLst/>
              <a:rect l="l" t="t" r="r" b="b"/>
              <a:pathLst>
                <a:path w="279832" h="1761067">
                  <a:moveTo>
                    <a:pt x="0" y="0"/>
                  </a:moveTo>
                  <a:lnTo>
                    <a:pt x="279832" y="0"/>
                  </a:lnTo>
                  <a:lnTo>
                    <a:pt x="279832" y="1761067"/>
                  </a:lnTo>
                  <a:lnTo>
                    <a:pt x="0" y="1761067"/>
                  </a:lnTo>
                  <a:close/>
                </a:path>
              </a:pathLst>
            </a:custGeom>
            <a:solidFill>
              <a:srgbClr val="060644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66675"/>
              <a:ext cx="279832" cy="18277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 rot="1744249">
            <a:off x="17183645" y="2226736"/>
            <a:ext cx="2208710" cy="14588015"/>
            <a:chOff x="0" y="0"/>
            <a:chExt cx="581718" cy="3842111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581718" cy="3842111"/>
            </a:xfrm>
            <a:custGeom>
              <a:avLst/>
              <a:gdLst/>
              <a:ahLst/>
              <a:cxnLst/>
              <a:rect l="l" t="t" r="r" b="b"/>
              <a:pathLst>
                <a:path w="581718" h="3842111">
                  <a:moveTo>
                    <a:pt x="0" y="0"/>
                  </a:moveTo>
                  <a:lnTo>
                    <a:pt x="581718" y="0"/>
                  </a:lnTo>
                  <a:lnTo>
                    <a:pt x="581718" y="3842111"/>
                  </a:lnTo>
                  <a:lnTo>
                    <a:pt x="0" y="3842111"/>
                  </a:lnTo>
                  <a:close/>
                </a:path>
              </a:pathLst>
            </a:custGeom>
            <a:solidFill>
              <a:srgbClr val="060644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66675"/>
              <a:ext cx="581718" cy="39087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1028700" y="109534"/>
            <a:ext cx="2282509" cy="2282509"/>
          </a:xfrm>
          <a:custGeom>
            <a:avLst/>
            <a:gdLst/>
            <a:ahLst/>
            <a:cxnLst/>
            <a:rect l="l" t="t" r="r" b="b"/>
            <a:pathLst>
              <a:path w="2282509" h="2282509">
                <a:moveTo>
                  <a:pt x="0" y="0"/>
                </a:moveTo>
                <a:lnTo>
                  <a:pt x="2282509" y="0"/>
                </a:lnTo>
                <a:lnTo>
                  <a:pt x="2282509" y="2282509"/>
                </a:lnTo>
                <a:lnTo>
                  <a:pt x="0" y="228250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23" name="TextBox 23"/>
          <p:cNvSpPr txBox="1"/>
          <p:nvPr/>
        </p:nvSpPr>
        <p:spPr>
          <a:xfrm>
            <a:off x="1028700" y="6472578"/>
            <a:ext cx="8551051" cy="36606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60"/>
              </a:lnSpc>
            </a:pPr>
            <a:r>
              <a:rPr lang="en-US" sz="1900" b="1" spc="418" dirty="0" err="1">
                <a:solidFill>
                  <a:srgbClr val="1C3F60"/>
                </a:solidFill>
                <a:latin typeface="Poppins Bold"/>
                <a:ea typeface="Poppins Bold"/>
                <a:cs typeface="Poppins Bold"/>
                <a:sym typeface="Poppins Bold"/>
              </a:rPr>
              <a:t>Presentamos</a:t>
            </a:r>
            <a:r>
              <a:rPr lang="en-US" sz="1900" b="1" spc="418" dirty="0">
                <a:solidFill>
                  <a:srgbClr val="1C3F60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  <a:r>
              <a:rPr lang="en-US" sz="1900" b="1" spc="418" dirty="0" err="1">
                <a:solidFill>
                  <a:srgbClr val="1C3F60"/>
                </a:solidFill>
                <a:latin typeface="Poppins Bold"/>
                <a:ea typeface="Poppins Bold"/>
                <a:cs typeface="Poppins Bold"/>
                <a:sym typeface="Poppins Bold"/>
              </a:rPr>
              <a:t>una</a:t>
            </a:r>
            <a:r>
              <a:rPr lang="en-US" sz="1900" b="1" spc="418" dirty="0">
                <a:solidFill>
                  <a:srgbClr val="1C3F60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  <a:r>
              <a:rPr lang="en-US" sz="1900" b="1" spc="418" dirty="0" err="1">
                <a:solidFill>
                  <a:srgbClr val="1C3F60"/>
                </a:solidFill>
                <a:latin typeface="Poppins Bold"/>
                <a:ea typeface="Poppins Bold"/>
                <a:cs typeface="Poppins Bold"/>
                <a:sym typeface="Poppins Bold"/>
              </a:rPr>
              <a:t>solución</a:t>
            </a:r>
            <a:r>
              <a:rPr lang="en-US" sz="1900" b="1" spc="418" dirty="0">
                <a:solidFill>
                  <a:srgbClr val="1C3F60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  <a:r>
              <a:rPr lang="en-US" sz="1900" b="1" spc="418" dirty="0" err="1">
                <a:solidFill>
                  <a:srgbClr val="1C3F60"/>
                </a:solidFill>
                <a:latin typeface="Poppins Bold"/>
                <a:ea typeface="Poppins Bold"/>
                <a:cs typeface="Poppins Bold"/>
                <a:sym typeface="Poppins Bold"/>
              </a:rPr>
              <a:t>innovadora</a:t>
            </a:r>
            <a:r>
              <a:rPr lang="en-US" sz="1900" b="1" spc="418" dirty="0">
                <a:solidFill>
                  <a:srgbClr val="1C3F60"/>
                </a:solidFill>
                <a:latin typeface="Poppins Bold"/>
                <a:ea typeface="Poppins Bold"/>
                <a:cs typeface="Poppins Bold"/>
                <a:sym typeface="Poppins Bold"/>
              </a:rPr>
              <a:t> para </a:t>
            </a:r>
            <a:r>
              <a:rPr lang="en-US" sz="1900" b="1" spc="418" dirty="0" err="1">
                <a:solidFill>
                  <a:srgbClr val="1C3F60"/>
                </a:solidFill>
                <a:latin typeface="Poppins Bold"/>
                <a:ea typeface="Poppins Bold"/>
                <a:cs typeface="Poppins Bold"/>
                <a:sym typeface="Poppins Bold"/>
              </a:rPr>
              <a:t>el</a:t>
            </a:r>
            <a:r>
              <a:rPr lang="en-US" sz="1900" b="1" spc="418" dirty="0">
                <a:solidFill>
                  <a:srgbClr val="1C3F60"/>
                </a:solidFill>
                <a:latin typeface="Poppins Bold"/>
                <a:ea typeface="Poppins Bold"/>
                <a:cs typeface="Poppins Bold"/>
                <a:sym typeface="Poppins Bold"/>
              </a:rPr>
              <a:t> control de </a:t>
            </a:r>
            <a:r>
              <a:rPr lang="en-US" sz="1900" b="1" spc="418" dirty="0" err="1">
                <a:solidFill>
                  <a:srgbClr val="1C3F60"/>
                </a:solidFill>
                <a:latin typeface="Poppins Bold"/>
                <a:ea typeface="Poppins Bold"/>
                <a:cs typeface="Poppins Bold"/>
                <a:sym typeface="Poppins Bold"/>
              </a:rPr>
              <a:t>temperatura</a:t>
            </a:r>
            <a:r>
              <a:rPr lang="en-US" sz="1900" b="1" spc="418" dirty="0">
                <a:solidFill>
                  <a:srgbClr val="1C3F60"/>
                </a:solidFill>
                <a:latin typeface="Poppins Bold"/>
                <a:ea typeface="Poppins Bold"/>
                <a:cs typeface="Poppins Bold"/>
                <a:sym typeface="Poppins Bold"/>
              </a:rPr>
              <a:t> del </a:t>
            </a:r>
            <a:r>
              <a:rPr lang="en-US" sz="1900" b="1" spc="418" dirty="0" err="1">
                <a:solidFill>
                  <a:srgbClr val="1C3F60"/>
                </a:solidFill>
                <a:latin typeface="Poppins Bold"/>
                <a:ea typeface="Poppins Bold"/>
                <a:cs typeface="Poppins Bold"/>
                <a:sym typeface="Poppins Bold"/>
              </a:rPr>
              <a:t>concreto</a:t>
            </a:r>
            <a:r>
              <a:rPr lang="en-US" sz="1900" b="1" spc="418" dirty="0">
                <a:solidFill>
                  <a:srgbClr val="1C3F60"/>
                </a:solidFill>
                <a:latin typeface="Poppins Bold"/>
                <a:ea typeface="Poppins Bold"/>
                <a:cs typeface="Poppins Bold"/>
                <a:sym typeface="Poppins Bold"/>
              </a:rPr>
              <a:t>, </a:t>
            </a:r>
            <a:r>
              <a:rPr lang="en-US" sz="1900" b="1" spc="418" dirty="0" err="1">
                <a:solidFill>
                  <a:srgbClr val="1C3F60"/>
                </a:solidFill>
                <a:latin typeface="Poppins Bold"/>
                <a:ea typeface="Poppins Bold"/>
                <a:cs typeface="Poppins Bold"/>
                <a:sym typeface="Poppins Bold"/>
              </a:rPr>
              <a:t>asegurando</a:t>
            </a:r>
            <a:r>
              <a:rPr lang="en-US" sz="1900" b="1" spc="418" dirty="0">
                <a:solidFill>
                  <a:srgbClr val="1C3F60"/>
                </a:solidFill>
                <a:latin typeface="Poppins Bold"/>
                <a:ea typeface="Poppins Bold"/>
                <a:cs typeface="Poppins Bold"/>
                <a:sym typeface="Poppins Bold"/>
              </a:rPr>
              <a:t> la </a:t>
            </a:r>
            <a:r>
              <a:rPr lang="en-US" sz="1900" b="1" spc="418" dirty="0" err="1">
                <a:solidFill>
                  <a:srgbClr val="1C3F60"/>
                </a:solidFill>
                <a:latin typeface="Poppins Bold"/>
                <a:ea typeface="Poppins Bold"/>
                <a:cs typeface="Poppins Bold"/>
                <a:sym typeface="Poppins Bold"/>
              </a:rPr>
              <a:t>integridad</a:t>
            </a:r>
            <a:r>
              <a:rPr lang="en-US" sz="1900" b="1" spc="418" dirty="0">
                <a:solidFill>
                  <a:srgbClr val="1C3F60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  <a:r>
              <a:rPr lang="en-US" sz="1900" b="1" spc="418" dirty="0" err="1">
                <a:solidFill>
                  <a:srgbClr val="1C3F60"/>
                </a:solidFill>
                <a:latin typeface="Poppins Bold"/>
                <a:ea typeface="Poppins Bold"/>
                <a:cs typeface="Poppins Bold"/>
                <a:sym typeface="Poppins Bold"/>
              </a:rPr>
              <a:t>estructural</a:t>
            </a:r>
            <a:r>
              <a:rPr lang="en-US" sz="1900" b="1" spc="418" dirty="0">
                <a:solidFill>
                  <a:srgbClr val="1C3F60"/>
                </a:solidFill>
                <a:latin typeface="Poppins Bold"/>
                <a:ea typeface="Poppins Bold"/>
                <a:cs typeface="Poppins Bold"/>
                <a:sym typeface="Poppins Bold"/>
              </a:rPr>
              <a:t> de sus </a:t>
            </a:r>
            <a:r>
              <a:rPr lang="en-US" sz="1900" b="1" spc="418" dirty="0" err="1">
                <a:solidFill>
                  <a:srgbClr val="1C3F60"/>
                </a:solidFill>
                <a:latin typeface="Poppins Bold"/>
                <a:ea typeface="Poppins Bold"/>
                <a:cs typeface="Poppins Bold"/>
                <a:sym typeface="Poppins Bold"/>
              </a:rPr>
              <a:t>proyectos</a:t>
            </a:r>
            <a:endParaRPr lang="en-US" sz="1900" b="1" spc="418" dirty="0">
              <a:solidFill>
                <a:srgbClr val="1C3F60"/>
              </a:solidFill>
              <a:latin typeface="Poppins Bold"/>
              <a:ea typeface="Poppins Bold"/>
              <a:cs typeface="Poppins Bold"/>
              <a:sym typeface="Poppins Bold"/>
            </a:endParaRPr>
          </a:p>
          <a:p>
            <a:pPr algn="l">
              <a:lnSpc>
                <a:spcPts val="2660"/>
              </a:lnSpc>
            </a:pPr>
            <a:endParaRPr lang="en-US" sz="1900" b="1" spc="418" dirty="0">
              <a:solidFill>
                <a:srgbClr val="1C3F60"/>
              </a:solidFill>
              <a:latin typeface="Poppins Bold"/>
              <a:ea typeface="Poppins Bold"/>
              <a:cs typeface="Poppins Bold"/>
              <a:sym typeface="Poppins Bold"/>
            </a:endParaRPr>
          </a:p>
          <a:p>
            <a:pPr algn="l">
              <a:lnSpc>
                <a:spcPts val="2660"/>
              </a:lnSpc>
            </a:pPr>
            <a:endParaRPr lang="en-US" sz="1900" b="1" spc="418" dirty="0">
              <a:solidFill>
                <a:srgbClr val="1C3F60"/>
              </a:solidFill>
              <a:latin typeface="Poppins Bold"/>
              <a:ea typeface="Poppins Bold"/>
              <a:cs typeface="Poppins Bold"/>
              <a:sym typeface="Poppins Bold"/>
            </a:endParaRPr>
          </a:p>
          <a:p>
            <a:pPr algn="l">
              <a:lnSpc>
                <a:spcPts val="2660"/>
              </a:lnSpc>
            </a:pPr>
            <a:endParaRPr lang="en-US" sz="1900" b="1" spc="418" dirty="0">
              <a:solidFill>
                <a:srgbClr val="1C3F60"/>
              </a:solidFill>
              <a:latin typeface="Poppins Bold"/>
              <a:ea typeface="Poppins Bold"/>
              <a:cs typeface="Poppins Bold"/>
              <a:sym typeface="Poppins Bold"/>
            </a:endParaRPr>
          </a:p>
          <a:p>
            <a:pPr algn="l">
              <a:lnSpc>
                <a:spcPts val="2660"/>
              </a:lnSpc>
            </a:pPr>
            <a:endParaRPr lang="en-US" sz="1900" b="1" spc="418" dirty="0">
              <a:solidFill>
                <a:srgbClr val="1C3F60"/>
              </a:solidFill>
              <a:latin typeface="Poppins Bold"/>
              <a:ea typeface="Poppins Bold"/>
              <a:cs typeface="Poppins Bold"/>
              <a:sym typeface="Poppins Bold"/>
            </a:endParaRPr>
          </a:p>
          <a:p>
            <a:pPr algn="l">
              <a:lnSpc>
                <a:spcPts val="2660"/>
              </a:lnSpc>
            </a:pPr>
            <a:endParaRPr lang="en-US" sz="1900" b="1" spc="418" dirty="0">
              <a:solidFill>
                <a:srgbClr val="1C3F60"/>
              </a:solidFill>
              <a:latin typeface="Poppins Bold"/>
              <a:ea typeface="Poppins Bold"/>
              <a:cs typeface="Poppins Bold"/>
              <a:sym typeface="Poppins Bold"/>
            </a:endParaRPr>
          </a:p>
          <a:p>
            <a:pPr algn="l">
              <a:lnSpc>
                <a:spcPts val="2660"/>
              </a:lnSpc>
            </a:pPr>
            <a:r>
              <a:rPr lang="en-US" sz="1900" b="1" spc="418" dirty="0" err="1">
                <a:solidFill>
                  <a:srgbClr val="1C3F60"/>
                </a:solidFill>
                <a:latin typeface="Poppins Bold"/>
                <a:ea typeface="Poppins Bold"/>
                <a:cs typeface="Poppins Bold"/>
                <a:sym typeface="Poppins Bold"/>
              </a:rPr>
              <a:t>www.esmirnainmobiliaria.com</a:t>
            </a:r>
            <a:endParaRPr lang="en-US" sz="1900" b="1" spc="418" dirty="0">
              <a:solidFill>
                <a:srgbClr val="1C3F60"/>
              </a:solidFill>
              <a:latin typeface="Poppins Bold"/>
              <a:ea typeface="Poppins Bold"/>
              <a:cs typeface="Poppins Bold"/>
              <a:sym typeface="Poppins Bold"/>
            </a:endParaRPr>
          </a:p>
          <a:p>
            <a:pPr algn="l">
              <a:lnSpc>
                <a:spcPts val="1260"/>
              </a:lnSpc>
              <a:spcBef>
                <a:spcPct val="0"/>
              </a:spcBef>
            </a:pPr>
            <a:endParaRPr lang="en-US" sz="1900" b="1" spc="418" dirty="0">
              <a:solidFill>
                <a:srgbClr val="1C3F60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028700" y="3213670"/>
            <a:ext cx="8115300" cy="28448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500"/>
              </a:lnSpc>
            </a:pPr>
            <a:r>
              <a:rPr lang="en-US" sz="5000" b="1">
                <a:solidFill>
                  <a:srgbClr val="060644"/>
                </a:solidFill>
                <a:latin typeface="Poppins Bold"/>
                <a:ea typeface="Poppins Bold"/>
                <a:cs typeface="Poppins Bold"/>
                <a:sym typeface="Poppins Bold"/>
              </a:rPr>
              <a:t>Soluciones  de Enfriamiento para Concreto con Plantas de Hielo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768633" y="9725025"/>
            <a:ext cx="19825265" cy="1734711"/>
          </a:xfrm>
          <a:custGeom>
            <a:avLst/>
            <a:gdLst/>
            <a:ahLst/>
            <a:cxnLst/>
            <a:rect l="l" t="t" r="r" b="b"/>
            <a:pathLst>
              <a:path w="19825265" h="1734711">
                <a:moveTo>
                  <a:pt x="19825266" y="0"/>
                </a:moveTo>
                <a:lnTo>
                  <a:pt x="0" y="0"/>
                </a:lnTo>
                <a:lnTo>
                  <a:pt x="0" y="1734711"/>
                </a:lnTo>
                <a:lnTo>
                  <a:pt x="19825266" y="1734711"/>
                </a:lnTo>
                <a:lnTo>
                  <a:pt x="1982526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grpSp>
        <p:nvGrpSpPr>
          <p:cNvPr id="3" name="Group 3"/>
          <p:cNvGrpSpPr/>
          <p:nvPr/>
        </p:nvGrpSpPr>
        <p:grpSpPr>
          <a:xfrm>
            <a:off x="12495849" y="1835740"/>
            <a:ext cx="13297873" cy="9655428"/>
            <a:chOff x="0" y="0"/>
            <a:chExt cx="886402" cy="643606"/>
          </a:xfrm>
        </p:grpSpPr>
        <p:sp>
          <p:nvSpPr>
            <p:cNvPr id="4" name="Freeform 4"/>
            <p:cNvSpPr/>
            <p:nvPr/>
          </p:nvSpPr>
          <p:spPr>
            <a:xfrm flipH="1">
              <a:off x="8225" y="0"/>
              <a:ext cx="869952" cy="643606"/>
            </a:xfrm>
            <a:custGeom>
              <a:avLst/>
              <a:gdLst/>
              <a:ahLst/>
              <a:cxnLst/>
              <a:rect l="l" t="t" r="r" b="b"/>
              <a:pathLst>
                <a:path w="869952" h="643606">
                  <a:moveTo>
                    <a:pt x="12912" y="355277"/>
                  </a:moveTo>
                  <a:lnTo>
                    <a:pt x="173838" y="610131"/>
                  </a:lnTo>
                  <a:cubicBezTo>
                    <a:pt x="186996" y="630969"/>
                    <a:pt x="209920" y="643606"/>
                    <a:pt x="234564" y="643606"/>
                  </a:cubicBezTo>
                  <a:lnTo>
                    <a:pt x="635387" y="643606"/>
                  </a:lnTo>
                  <a:cubicBezTo>
                    <a:pt x="660032" y="643606"/>
                    <a:pt x="682956" y="630969"/>
                    <a:pt x="696114" y="610131"/>
                  </a:cubicBezTo>
                  <a:lnTo>
                    <a:pt x="857040" y="355277"/>
                  </a:lnTo>
                  <a:cubicBezTo>
                    <a:pt x="869952" y="334829"/>
                    <a:pt x="869952" y="308777"/>
                    <a:pt x="857040" y="288329"/>
                  </a:cubicBezTo>
                  <a:lnTo>
                    <a:pt x="696114" y="33474"/>
                  </a:lnTo>
                  <a:cubicBezTo>
                    <a:pt x="682956" y="12636"/>
                    <a:pt x="660032" y="0"/>
                    <a:pt x="635387" y="0"/>
                  </a:cubicBezTo>
                  <a:lnTo>
                    <a:pt x="234564" y="0"/>
                  </a:lnTo>
                  <a:cubicBezTo>
                    <a:pt x="209920" y="0"/>
                    <a:pt x="186996" y="12636"/>
                    <a:pt x="173838" y="33474"/>
                  </a:cubicBezTo>
                  <a:lnTo>
                    <a:pt x="12912" y="288329"/>
                  </a:lnTo>
                  <a:cubicBezTo>
                    <a:pt x="0" y="308777"/>
                    <a:pt x="0" y="334829"/>
                    <a:pt x="12912" y="355277"/>
                  </a:cubicBezTo>
                  <a:close/>
                </a:path>
              </a:pathLst>
            </a:custGeom>
            <a:blipFill>
              <a:blip r:embed="rId4"/>
              <a:stretch>
                <a:fillRect l="-6076" t="-7677" r="-14687"/>
              </a:stretch>
            </a:blipFill>
          </p:spPr>
          <p:txBody>
            <a:bodyPr/>
            <a:lstStyle/>
            <a:p>
              <a:endParaRPr lang="es-MX"/>
            </a:p>
          </p:txBody>
        </p:sp>
      </p:grpSp>
      <p:sp>
        <p:nvSpPr>
          <p:cNvPr id="5" name="Freeform 5"/>
          <p:cNvSpPr/>
          <p:nvPr/>
        </p:nvSpPr>
        <p:spPr>
          <a:xfrm>
            <a:off x="2899579" y="8824911"/>
            <a:ext cx="401966" cy="401966"/>
          </a:xfrm>
          <a:custGeom>
            <a:avLst/>
            <a:gdLst/>
            <a:ahLst/>
            <a:cxnLst/>
            <a:rect l="l" t="t" r="r" b="b"/>
            <a:pathLst>
              <a:path w="401966" h="401966">
                <a:moveTo>
                  <a:pt x="0" y="0"/>
                </a:moveTo>
                <a:lnTo>
                  <a:pt x="401966" y="0"/>
                </a:lnTo>
                <a:lnTo>
                  <a:pt x="401966" y="401966"/>
                </a:lnTo>
                <a:lnTo>
                  <a:pt x="0" y="40196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6" name="TextBox 6"/>
          <p:cNvSpPr txBox="1"/>
          <p:nvPr/>
        </p:nvSpPr>
        <p:spPr>
          <a:xfrm>
            <a:off x="1028700" y="1528844"/>
            <a:ext cx="8626118" cy="8179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907"/>
              </a:lnSpc>
            </a:pPr>
            <a:r>
              <a:rPr lang="en-US" sz="6789" b="1" spc="-224">
                <a:solidFill>
                  <a:srgbClr val="03045A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Beneficios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964450" y="4080102"/>
            <a:ext cx="4971572" cy="781427"/>
            <a:chOff x="0" y="0"/>
            <a:chExt cx="3878378" cy="609600"/>
          </a:xfrm>
        </p:grpSpPr>
        <p:sp>
          <p:nvSpPr>
            <p:cNvPr id="8" name="Freeform 8"/>
            <p:cNvSpPr/>
            <p:nvPr/>
          </p:nvSpPr>
          <p:spPr>
            <a:xfrm>
              <a:off x="5297" y="0"/>
              <a:ext cx="3867784" cy="609600"/>
            </a:xfrm>
            <a:custGeom>
              <a:avLst/>
              <a:gdLst/>
              <a:ahLst/>
              <a:cxnLst/>
              <a:rect l="l" t="t" r="r" b="b"/>
              <a:pathLst>
                <a:path w="3867784" h="609600">
                  <a:moveTo>
                    <a:pt x="219704" y="0"/>
                  </a:moveTo>
                  <a:lnTo>
                    <a:pt x="3851280" y="0"/>
                  </a:lnTo>
                  <a:cubicBezTo>
                    <a:pt x="3856331" y="0"/>
                    <a:pt x="3861074" y="2428"/>
                    <a:pt x="3864027" y="6526"/>
                  </a:cubicBezTo>
                  <a:cubicBezTo>
                    <a:pt x="3866981" y="10623"/>
                    <a:pt x="3867784" y="15891"/>
                    <a:pt x="3866187" y="20683"/>
                  </a:cubicBezTo>
                  <a:lnTo>
                    <a:pt x="3676775" y="588917"/>
                  </a:lnTo>
                  <a:cubicBezTo>
                    <a:pt x="3672658" y="601269"/>
                    <a:pt x="3661099" y="609600"/>
                    <a:pt x="3648080" y="609600"/>
                  </a:cubicBezTo>
                  <a:lnTo>
                    <a:pt x="16504" y="609600"/>
                  </a:lnTo>
                  <a:cubicBezTo>
                    <a:pt x="11453" y="609600"/>
                    <a:pt x="6710" y="607172"/>
                    <a:pt x="3757" y="603074"/>
                  </a:cubicBezTo>
                  <a:cubicBezTo>
                    <a:pt x="803" y="598977"/>
                    <a:pt x="0" y="593709"/>
                    <a:pt x="1597" y="588917"/>
                  </a:cubicBezTo>
                  <a:lnTo>
                    <a:pt x="191009" y="20683"/>
                  </a:lnTo>
                  <a:cubicBezTo>
                    <a:pt x="195126" y="8331"/>
                    <a:pt x="206685" y="0"/>
                    <a:pt x="219704" y="0"/>
                  </a:cubicBezTo>
                  <a:close/>
                </a:path>
              </a:pathLst>
            </a:custGeom>
            <a:solidFill>
              <a:srgbClr val="050780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101600" y="-47625"/>
              <a:ext cx="3675178" cy="65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03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014481" y="6401560"/>
            <a:ext cx="4971572" cy="781427"/>
            <a:chOff x="0" y="0"/>
            <a:chExt cx="3878378" cy="609600"/>
          </a:xfrm>
        </p:grpSpPr>
        <p:sp>
          <p:nvSpPr>
            <p:cNvPr id="11" name="Freeform 11"/>
            <p:cNvSpPr/>
            <p:nvPr/>
          </p:nvSpPr>
          <p:spPr>
            <a:xfrm>
              <a:off x="5297" y="0"/>
              <a:ext cx="3867784" cy="609600"/>
            </a:xfrm>
            <a:custGeom>
              <a:avLst/>
              <a:gdLst/>
              <a:ahLst/>
              <a:cxnLst/>
              <a:rect l="l" t="t" r="r" b="b"/>
              <a:pathLst>
                <a:path w="3867784" h="609600">
                  <a:moveTo>
                    <a:pt x="219704" y="0"/>
                  </a:moveTo>
                  <a:lnTo>
                    <a:pt x="3851280" y="0"/>
                  </a:lnTo>
                  <a:cubicBezTo>
                    <a:pt x="3856331" y="0"/>
                    <a:pt x="3861074" y="2428"/>
                    <a:pt x="3864027" y="6526"/>
                  </a:cubicBezTo>
                  <a:cubicBezTo>
                    <a:pt x="3866981" y="10623"/>
                    <a:pt x="3867784" y="15891"/>
                    <a:pt x="3866187" y="20683"/>
                  </a:cubicBezTo>
                  <a:lnTo>
                    <a:pt x="3676775" y="588917"/>
                  </a:lnTo>
                  <a:cubicBezTo>
                    <a:pt x="3672658" y="601269"/>
                    <a:pt x="3661099" y="609600"/>
                    <a:pt x="3648080" y="609600"/>
                  </a:cubicBezTo>
                  <a:lnTo>
                    <a:pt x="16504" y="609600"/>
                  </a:lnTo>
                  <a:cubicBezTo>
                    <a:pt x="11453" y="609600"/>
                    <a:pt x="6710" y="607172"/>
                    <a:pt x="3757" y="603074"/>
                  </a:cubicBezTo>
                  <a:cubicBezTo>
                    <a:pt x="803" y="598977"/>
                    <a:pt x="0" y="593709"/>
                    <a:pt x="1597" y="588917"/>
                  </a:cubicBezTo>
                  <a:lnTo>
                    <a:pt x="191009" y="20683"/>
                  </a:lnTo>
                  <a:cubicBezTo>
                    <a:pt x="195126" y="8331"/>
                    <a:pt x="206685" y="0"/>
                    <a:pt x="219704" y="0"/>
                  </a:cubicBezTo>
                  <a:close/>
                </a:path>
              </a:pathLst>
            </a:custGeom>
            <a:solidFill>
              <a:srgbClr val="050780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101600" y="-47625"/>
              <a:ext cx="3675178" cy="65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03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7376588" y="4080102"/>
            <a:ext cx="4971572" cy="781427"/>
            <a:chOff x="0" y="0"/>
            <a:chExt cx="3878378" cy="609600"/>
          </a:xfrm>
        </p:grpSpPr>
        <p:sp>
          <p:nvSpPr>
            <p:cNvPr id="14" name="Freeform 14"/>
            <p:cNvSpPr/>
            <p:nvPr/>
          </p:nvSpPr>
          <p:spPr>
            <a:xfrm>
              <a:off x="5297" y="0"/>
              <a:ext cx="3867784" cy="609600"/>
            </a:xfrm>
            <a:custGeom>
              <a:avLst/>
              <a:gdLst/>
              <a:ahLst/>
              <a:cxnLst/>
              <a:rect l="l" t="t" r="r" b="b"/>
              <a:pathLst>
                <a:path w="3867784" h="609600">
                  <a:moveTo>
                    <a:pt x="219704" y="0"/>
                  </a:moveTo>
                  <a:lnTo>
                    <a:pt x="3851280" y="0"/>
                  </a:lnTo>
                  <a:cubicBezTo>
                    <a:pt x="3856331" y="0"/>
                    <a:pt x="3861074" y="2428"/>
                    <a:pt x="3864027" y="6526"/>
                  </a:cubicBezTo>
                  <a:cubicBezTo>
                    <a:pt x="3866981" y="10623"/>
                    <a:pt x="3867784" y="15891"/>
                    <a:pt x="3866187" y="20683"/>
                  </a:cubicBezTo>
                  <a:lnTo>
                    <a:pt x="3676775" y="588917"/>
                  </a:lnTo>
                  <a:cubicBezTo>
                    <a:pt x="3672658" y="601269"/>
                    <a:pt x="3661099" y="609600"/>
                    <a:pt x="3648080" y="609600"/>
                  </a:cubicBezTo>
                  <a:lnTo>
                    <a:pt x="16504" y="609600"/>
                  </a:lnTo>
                  <a:cubicBezTo>
                    <a:pt x="11453" y="609600"/>
                    <a:pt x="6710" y="607172"/>
                    <a:pt x="3757" y="603074"/>
                  </a:cubicBezTo>
                  <a:cubicBezTo>
                    <a:pt x="803" y="598977"/>
                    <a:pt x="0" y="593709"/>
                    <a:pt x="1597" y="588917"/>
                  </a:cubicBezTo>
                  <a:lnTo>
                    <a:pt x="191009" y="20683"/>
                  </a:lnTo>
                  <a:cubicBezTo>
                    <a:pt x="195126" y="8331"/>
                    <a:pt x="206685" y="0"/>
                    <a:pt x="219704" y="0"/>
                  </a:cubicBezTo>
                  <a:close/>
                </a:path>
              </a:pathLst>
            </a:custGeom>
            <a:solidFill>
              <a:srgbClr val="050780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101600" y="-47625"/>
              <a:ext cx="3675178" cy="65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03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7426620" y="6401560"/>
            <a:ext cx="4971572" cy="781427"/>
            <a:chOff x="0" y="0"/>
            <a:chExt cx="3878378" cy="609600"/>
          </a:xfrm>
        </p:grpSpPr>
        <p:sp>
          <p:nvSpPr>
            <p:cNvPr id="17" name="Freeform 17"/>
            <p:cNvSpPr/>
            <p:nvPr/>
          </p:nvSpPr>
          <p:spPr>
            <a:xfrm>
              <a:off x="5297" y="0"/>
              <a:ext cx="3867784" cy="609600"/>
            </a:xfrm>
            <a:custGeom>
              <a:avLst/>
              <a:gdLst/>
              <a:ahLst/>
              <a:cxnLst/>
              <a:rect l="l" t="t" r="r" b="b"/>
              <a:pathLst>
                <a:path w="3867784" h="609600">
                  <a:moveTo>
                    <a:pt x="219704" y="0"/>
                  </a:moveTo>
                  <a:lnTo>
                    <a:pt x="3851280" y="0"/>
                  </a:lnTo>
                  <a:cubicBezTo>
                    <a:pt x="3856331" y="0"/>
                    <a:pt x="3861074" y="2428"/>
                    <a:pt x="3864027" y="6526"/>
                  </a:cubicBezTo>
                  <a:cubicBezTo>
                    <a:pt x="3866981" y="10623"/>
                    <a:pt x="3867784" y="15891"/>
                    <a:pt x="3866187" y="20683"/>
                  </a:cubicBezTo>
                  <a:lnTo>
                    <a:pt x="3676775" y="588917"/>
                  </a:lnTo>
                  <a:cubicBezTo>
                    <a:pt x="3672658" y="601269"/>
                    <a:pt x="3661099" y="609600"/>
                    <a:pt x="3648080" y="609600"/>
                  </a:cubicBezTo>
                  <a:lnTo>
                    <a:pt x="16504" y="609600"/>
                  </a:lnTo>
                  <a:cubicBezTo>
                    <a:pt x="11453" y="609600"/>
                    <a:pt x="6710" y="607172"/>
                    <a:pt x="3757" y="603074"/>
                  </a:cubicBezTo>
                  <a:cubicBezTo>
                    <a:pt x="803" y="598977"/>
                    <a:pt x="0" y="593709"/>
                    <a:pt x="1597" y="588917"/>
                  </a:cubicBezTo>
                  <a:lnTo>
                    <a:pt x="191009" y="20683"/>
                  </a:lnTo>
                  <a:cubicBezTo>
                    <a:pt x="195126" y="8331"/>
                    <a:pt x="206685" y="0"/>
                    <a:pt x="219704" y="0"/>
                  </a:cubicBezTo>
                  <a:close/>
                </a:path>
              </a:pathLst>
            </a:custGeom>
            <a:solidFill>
              <a:srgbClr val="050780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101600" y="-47625"/>
              <a:ext cx="3675178" cy="65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03"/>
                </a:lnSpc>
              </a:pPr>
              <a:endParaRPr/>
            </a:p>
          </p:txBody>
        </p:sp>
      </p:grpSp>
      <p:sp>
        <p:nvSpPr>
          <p:cNvPr id="19" name="Freeform 19"/>
          <p:cNvSpPr/>
          <p:nvPr/>
        </p:nvSpPr>
        <p:spPr>
          <a:xfrm>
            <a:off x="-2379978" y="-561964"/>
            <a:ext cx="3222691" cy="7884259"/>
          </a:xfrm>
          <a:custGeom>
            <a:avLst/>
            <a:gdLst/>
            <a:ahLst/>
            <a:cxnLst/>
            <a:rect l="l" t="t" r="r" b="b"/>
            <a:pathLst>
              <a:path w="3222691" h="7884259">
                <a:moveTo>
                  <a:pt x="0" y="0"/>
                </a:moveTo>
                <a:lnTo>
                  <a:pt x="3222691" y="0"/>
                </a:lnTo>
                <a:lnTo>
                  <a:pt x="3222691" y="7884259"/>
                </a:lnTo>
                <a:lnTo>
                  <a:pt x="0" y="788425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20" name="Freeform 20"/>
          <p:cNvSpPr/>
          <p:nvPr/>
        </p:nvSpPr>
        <p:spPr>
          <a:xfrm rot="-4815111">
            <a:off x="-974971" y="-75938"/>
            <a:ext cx="3978905" cy="646572"/>
          </a:xfrm>
          <a:custGeom>
            <a:avLst/>
            <a:gdLst/>
            <a:ahLst/>
            <a:cxnLst/>
            <a:rect l="l" t="t" r="r" b="b"/>
            <a:pathLst>
              <a:path w="3978905" h="646572">
                <a:moveTo>
                  <a:pt x="0" y="0"/>
                </a:moveTo>
                <a:lnTo>
                  <a:pt x="3978905" y="0"/>
                </a:lnTo>
                <a:lnTo>
                  <a:pt x="3978905" y="646572"/>
                </a:lnTo>
                <a:lnTo>
                  <a:pt x="0" y="64657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alphaModFix amt="71000"/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21" name="Freeform 21"/>
          <p:cNvSpPr/>
          <p:nvPr/>
        </p:nvSpPr>
        <p:spPr>
          <a:xfrm flipH="1">
            <a:off x="9845318" y="1749531"/>
            <a:ext cx="1139647" cy="343849"/>
          </a:xfrm>
          <a:custGeom>
            <a:avLst/>
            <a:gdLst/>
            <a:ahLst/>
            <a:cxnLst/>
            <a:rect l="l" t="t" r="r" b="b"/>
            <a:pathLst>
              <a:path w="1139647" h="343849">
                <a:moveTo>
                  <a:pt x="1139647" y="0"/>
                </a:moveTo>
                <a:lnTo>
                  <a:pt x="0" y="0"/>
                </a:lnTo>
                <a:lnTo>
                  <a:pt x="0" y="343848"/>
                </a:lnTo>
                <a:lnTo>
                  <a:pt x="1139647" y="343848"/>
                </a:lnTo>
                <a:lnTo>
                  <a:pt x="1139647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r="-104552"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22" name="TextBox 22"/>
          <p:cNvSpPr txBox="1"/>
          <p:nvPr/>
        </p:nvSpPr>
        <p:spPr>
          <a:xfrm>
            <a:off x="964450" y="4365956"/>
            <a:ext cx="4971572" cy="2954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78"/>
              </a:lnSpc>
            </a:pPr>
            <a:r>
              <a:rPr lang="en-US" sz="2504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RESISTENCIA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384163" y="6687413"/>
            <a:ext cx="4232210" cy="2954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78"/>
              </a:lnSpc>
            </a:pPr>
            <a:r>
              <a:rPr lang="en-US" sz="2504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OPTIMIZACIÓN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7746270" y="4365956"/>
            <a:ext cx="4232210" cy="2954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78"/>
              </a:lnSpc>
            </a:pPr>
            <a:r>
              <a:rPr lang="en-US" sz="2504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DURABILIDAD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7476651" y="6687413"/>
            <a:ext cx="4871509" cy="2954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78"/>
              </a:lnSpc>
            </a:pPr>
            <a:r>
              <a:rPr lang="en-US" sz="2504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TIEMPO DE FRAGUADO</a:t>
            </a:r>
          </a:p>
        </p:txBody>
      </p:sp>
      <p:sp>
        <p:nvSpPr>
          <p:cNvPr id="26" name="Freeform 26"/>
          <p:cNvSpPr/>
          <p:nvPr/>
        </p:nvSpPr>
        <p:spPr>
          <a:xfrm>
            <a:off x="1014481" y="3784612"/>
            <a:ext cx="628928" cy="590981"/>
          </a:xfrm>
          <a:custGeom>
            <a:avLst/>
            <a:gdLst/>
            <a:ahLst/>
            <a:cxnLst/>
            <a:rect l="l" t="t" r="r" b="b"/>
            <a:pathLst>
              <a:path w="628928" h="590981">
                <a:moveTo>
                  <a:pt x="0" y="0"/>
                </a:moveTo>
                <a:lnTo>
                  <a:pt x="628928" y="0"/>
                </a:lnTo>
                <a:lnTo>
                  <a:pt x="628928" y="590981"/>
                </a:lnTo>
                <a:lnTo>
                  <a:pt x="0" y="590981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-190806" t="-116698" r="-38684" b="-409457"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27" name="Freeform 27"/>
          <p:cNvSpPr/>
          <p:nvPr/>
        </p:nvSpPr>
        <p:spPr>
          <a:xfrm>
            <a:off x="1155810" y="3904107"/>
            <a:ext cx="346271" cy="351991"/>
          </a:xfrm>
          <a:custGeom>
            <a:avLst/>
            <a:gdLst/>
            <a:ahLst/>
            <a:cxnLst/>
            <a:rect l="l" t="t" r="r" b="b"/>
            <a:pathLst>
              <a:path w="346271" h="351991">
                <a:moveTo>
                  <a:pt x="0" y="0"/>
                </a:moveTo>
                <a:lnTo>
                  <a:pt x="346271" y="0"/>
                </a:lnTo>
                <a:lnTo>
                  <a:pt x="346271" y="351991"/>
                </a:lnTo>
                <a:lnTo>
                  <a:pt x="0" y="351991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28" name="Freeform 28"/>
          <p:cNvSpPr/>
          <p:nvPr/>
        </p:nvSpPr>
        <p:spPr>
          <a:xfrm>
            <a:off x="1028700" y="6106069"/>
            <a:ext cx="628928" cy="590981"/>
          </a:xfrm>
          <a:custGeom>
            <a:avLst/>
            <a:gdLst/>
            <a:ahLst/>
            <a:cxnLst/>
            <a:rect l="l" t="t" r="r" b="b"/>
            <a:pathLst>
              <a:path w="628928" h="590981">
                <a:moveTo>
                  <a:pt x="0" y="0"/>
                </a:moveTo>
                <a:lnTo>
                  <a:pt x="628928" y="0"/>
                </a:lnTo>
                <a:lnTo>
                  <a:pt x="628928" y="590982"/>
                </a:lnTo>
                <a:lnTo>
                  <a:pt x="0" y="59098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-190806" t="-116698" r="-38684" b="-409457"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29" name="Freeform 29"/>
          <p:cNvSpPr/>
          <p:nvPr/>
        </p:nvSpPr>
        <p:spPr>
          <a:xfrm>
            <a:off x="1170028" y="6225564"/>
            <a:ext cx="346271" cy="351991"/>
          </a:xfrm>
          <a:custGeom>
            <a:avLst/>
            <a:gdLst/>
            <a:ahLst/>
            <a:cxnLst/>
            <a:rect l="l" t="t" r="r" b="b"/>
            <a:pathLst>
              <a:path w="346271" h="351991">
                <a:moveTo>
                  <a:pt x="0" y="0"/>
                </a:moveTo>
                <a:lnTo>
                  <a:pt x="346272" y="0"/>
                </a:lnTo>
                <a:lnTo>
                  <a:pt x="346272" y="351992"/>
                </a:lnTo>
                <a:lnTo>
                  <a:pt x="0" y="35199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30" name="Freeform 30"/>
          <p:cNvSpPr/>
          <p:nvPr/>
        </p:nvSpPr>
        <p:spPr>
          <a:xfrm>
            <a:off x="7376588" y="3784612"/>
            <a:ext cx="628928" cy="590981"/>
          </a:xfrm>
          <a:custGeom>
            <a:avLst/>
            <a:gdLst/>
            <a:ahLst/>
            <a:cxnLst/>
            <a:rect l="l" t="t" r="r" b="b"/>
            <a:pathLst>
              <a:path w="628928" h="590981">
                <a:moveTo>
                  <a:pt x="0" y="0"/>
                </a:moveTo>
                <a:lnTo>
                  <a:pt x="628928" y="0"/>
                </a:lnTo>
                <a:lnTo>
                  <a:pt x="628928" y="590981"/>
                </a:lnTo>
                <a:lnTo>
                  <a:pt x="0" y="590981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-190806" t="-116698" r="-38684" b="-409457"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31" name="Freeform 31"/>
          <p:cNvSpPr/>
          <p:nvPr/>
        </p:nvSpPr>
        <p:spPr>
          <a:xfrm>
            <a:off x="7517917" y="3904107"/>
            <a:ext cx="346271" cy="351991"/>
          </a:xfrm>
          <a:custGeom>
            <a:avLst/>
            <a:gdLst/>
            <a:ahLst/>
            <a:cxnLst/>
            <a:rect l="l" t="t" r="r" b="b"/>
            <a:pathLst>
              <a:path w="346271" h="351991">
                <a:moveTo>
                  <a:pt x="0" y="0"/>
                </a:moveTo>
                <a:lnTo>
                  <a:pt x="346271" y="0"/>
                </a:lnTo>
                <a:lnTo>
                  <a:pt x="346271" y="351991"/>
                </a:lnTo>
                <a:lnTo>
                  <a:pt x="0" y="351991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32" name="Freeform 32"/>
          <p:cNvSpPr/>
          <p:nvPr/>
        </p:nvSpPr>
        <p:spPr>
          <a:xfrm>
            <a:off x="7376588" y="6106069"/>
            <a:ext cx="628928" cy="590981"/>
          </a:xfrm>
          <a:custGeom>
            <a:avLst/>
            <a:gdLst/>
            <a:ahLst/>
            <a:cxnLst/>
            <a:rect l="l" t="t" r="r" b="b"/>
            <a:pathLst>
              <a:path w="628928" h="590981">
                <a:moveTo>
                  <a:pt x="0" y="0"/>
                </a:moveTo>
                <a:lnTo>
                  <a:pt x="628928" y="0"/>
                </a:lnTo>
                <a:lnTo>
                  <a:pt x="628928" y="590982"/>
                </a:lnTo>
                <a:lnTo>
                  <a:pt x="0" y="59098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-190806" t="-116698" r="-38684" b="-409457"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33" name="Freeform 33"/>
          <p:cNvSpPr/>
          <p:nvPr/>
        </p:nvSpPr>
        <p:spPr>
          <a:xfrm>
            <a:off x="7517917" y="6225564"/>
            <a:ext cx="346271" cy="351991"/>
          </a:xfrm>
          <a:custGeom>
            <a:avLst/>
            <a:gdLst/>
            <a:ahLst/>
            <a:cxnLst/>
            <a:rect l="l" t="t" r="r" b="b"/>
            <a:pathLst>
              <a:path w="346271" h="351991">
                <a:moveTo>
                  <a:pt x="0" y="0"/>
                </a:moveTo>
                <a:lnTo>
                  <a:pt x="346271" y="0"/>
                </a:lnTo>
                <a:lnTo>
                  <a:pt x="346271" y="351992"/>
                </a:lnTo>
                <a:lnTo>
                  <a:pt x="0" y="35199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34" name="TextBox 34"/>
          <p:cNvSpPr txBox="1"/>
          <p:nvPr/>
        </p:nvSpPr>
        <p:spPr>
          <a:xfrm>
            <a:off x="1014481" y="2474352"/>
            <a:ext cx="11483774" cy="8000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733"/>
              </a:lnSpc>
            </a:pPr>
            <a:r>
              <a:rPr lang="en-US" sz="6589" b="1" spc="-217">
                <a:solidFill>
                  <a:srgbClr val="38B6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Del enfriamento de concreto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1014481" y="5056792"/>
            <a:ext cx="5021604" cy="704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000"/>
              </a:lnSpc>
            </a:pPr>
            <a:r>
              <a:rPr lang="en-US" sz="1666">
                <a:solidFill>
                  <a:srgbClr val="03045A"/>
                </a:solidFill>
                <a:latin typeface="Open Sauce"/>
                <a:ea typeface="Open Sauce"/>
                <a:cs typeface="Open Sauce"/>
                <a:sym typeface="Open Sauce"/>
              </a:rPr>
              <a:t>Evita la formación de grietas y fisuras en el concreto al minimizar la expansión térmica.</a:t>
            </a:r>
          </a:p>
          <a:p>
            <a:pPr algn="just">
              <a:lnSpc>
                <a:spcPts val="1640"/>
              </a:lnSpc>
            </a:pPr>
            <a:endParaRPr lang="en-US" sz="1666">
              <a:solidFill>
                <a:srgbClr val="03045A"/>
              </a:solidFill>
              <a:latin typeface="Open Sauce"/>
              <a:ea typeface="Open Sauce"/>
              <a:cs typeface="Open Sauce"/>
              <a:sym typeface="Open Sauce"/>
            </a:endParaRPr>
          </a:p>
        </p:txBody>
      </p:sp>
      <p:sp>
        <p:nvSpPr>
          <p:cNvPr id="36" name="TextBox 36"/>
          <p:cNvSpPr txBox="1"/>
          <p:nvPr/>
        </p:nvSpPr>
        <p:spPr>
          <a:xfrm>
            <a:off x="1014481" y="7383012"/>
            <a:ext cx="5021604" cy="752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000"/>
              </a:lnSpc>
            </a:pPr>
            <a:r>
              <a:rPr lang="en-US" sz="1666">
                <a:solidFill>
                  <a:srgbClr val="03045A"/>
                </a:solidFill>
                <a:latin typeface="Open Sauce"/>
                <a:ea typeface="Open Sauce"/>
                <a:cs typeface="Open Sauce"/>
                <a:sym typeface="Open Sauce"/>
              </a:rPr>
              <a:t>Al usar hieloen escamasse eliminanlas mermaspor usar hielo en barrasu otras formas de enfriamiento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7426620" y="5056792"/>
            <a:ext cx="5021604" cy="704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000"/>
              </a:lnSpc>
            </a:pPr>
            <a:r>
              <a:rPr lang="en-US" sz="1666">
                <a:solidFill>
                  <a:srgbClr val="03045A"/>
                </a:solidFill>
                <a:latin typeface="Open Sauce"/>
                <a:ea typeface="Open Sauce"/>
                <a:cs typeface="Open Sauce"/>
                <a:sym typeface="Open Sauce"/>
              </a:rPr>
              <a:t>Aumenta la vida útil de las estructuras al prevenir el deterioro prematuro.</a:t>
            </a:r>
          </a:p>
          <a:p>
            <a:pPr algn="just">
              <a:lnSpc>
                <a:spcPts val="1640"/>
              </a:lnSpc>
            </a:pPr>
            <a:endParaRPr lang="en-US" sz="1666">
              <a:solidFill>
                <a:srgbClr val="03045A"/>
              </a:solidFill>
              <a:latin typeface="Open Sauce"/>
              <a:ea typeface="Open Sauce"/>
              <a:cs typeface="Open Sauce"/>
              <a:sym typeface="Open Sauce"/>
            </a:endParaRPr>
          </a:p>
        </p:txBody>
      </p:sp>
      <p:sp>
        <p:nvSpPr>
          <p:cNvPr id="38" name="TextBox 38"/>
          <p:cNvSpPr txBox="1"/>
          <p:nvPr/>
        </p:nvSpPr>
        <p:spPr>
          <a:xfrm>
            <a:off x="7476651" y="7383012"/>
            <a:ext cx="5021604" cy="952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000"/>
              </a:lnSpc>
            </a:pPr>
            <a:r>
              <a:rPr lang="en-US" sz="1666">
                <a:solidFill>
                  <a:srgbClr val="03045A"/>
                </a:solidFill>
                <a:latin typeface="Open Sauce"/>
                <a:ea typeface="Open Sauce"/>
                <a:cs typeface="Open Sauce"/>
                <a:sym typeface="Open Sauce"/>
              </a:rPr>
              <a:t>Aumenta el tiempo de fraguado asegurando disminución de los rechazos apie de obra del concreto</a:t>
            </a:r>
          </a:p>
          <a:p>
            <a:pPr algn="just">
              <a:lnSpc>
                <a:spcPts val="1640"/>
              </a:lnSpc>
            </a:pPr>
            <a:endParaRPr lang="en-US" sz="1666">
              <a:solidFill>
                <a:srgbClr val="03045A"/>
              </a:solidFill>
              <a:latin typeface="Open Sauce"/>
              <a:ea typeface="Open Sauce"/>
              <a:cs typeface="Open Sauce"/>
              <a:sym typeface="Open Sauce"/>
            </a:endParaRPr>
          </a:p>
        </p:txBody>
      </p:sp>
      <p:sp>
        <p:nvSpPr>
          <p:cNvPr id="39" name="Freeform 39"/>
          <p:cNvSpPr/>
          <p:nvPr/>
        </p:nvSpPr>
        <p:spPr>
          <a:xfrm>
            <a:off x="16400373" y="247348"/>
            <a:ext cx="1249511" cy="1249511"/>
          </a:xfrm>
          <a:custGeom>
            <a:avLst/>
            <a:gdLst/>
            <a:ahLst/>
            <a:cxnLst/>
            <a:rect l="l" t="t" r="r" b="b"/>
            <a:pathLst>
              <a:path w="1249511" h="1249511">
                <a:moveTo>
                  <a:pt x="0" y="0"/>
                </a:moveTo>
                <a:lnTo>
                  <a:pt x="1249511" y="0"/>
                </a:lnTo>
                <a:lnTo>
                  <a:pt x="1249511" y="1249511"/>
                </a:lnTo>
                <a:lnTo>
                  <a:pt x="0" y="1249511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40" name="Freeform 40"/>
          <p:cNvSpPr/>
          <p:nvPr/>
        </p:nvSpPr>
        <p:spPr>
          <a:xfrm>
            <a:off x="27028" y="9025894"/>
            <a:ext cx="2286001" cy="2302748"/>
          </a:xfrm>
          <a:custGeom>
            <a:avLst/>
            <a:gdLst/>
            <a:ahLst/>
            <a:cxnLst/>
            <a:rect l="l" t="t" r="r" b="b"/>
            <a:pathLst>
              <a:path w="2286001" h="2302748">
                <a:moveTo>
                  <a:pt x="0" y="0"/>
                </a:moveTo>
                <a:lnTo>
                  <a:pt x="2286001" y="0"/>
                </a:lnTo>
                <a:lnTo>
                  <a:pt x="2286001" y="2302748"/>
                </a:lnTo>
                <a:lnTo>
                  <a:pt x="0" y="2302748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976259" y="-2309898"/>
            <a:ext cx="11380283" cy="7258385"/>
            <a:chOff x="0" y="0"/>
            <a:chExt cx="1009097" cy="643606"/>
          </a:xfrm>
        </p:grpSpPr>
        <p:sp>
          <p:nvSpPr>
            <p:cNvPr id="3" name="Freeform 3"/>
            <p:cNvSpPr/>
            <p:nvPr/>
          </p:nvSpPr>
          <p:spPr>
            <a:xfrm>
              <a:off x="9611" y="0"/>
              <a:ext cx="989875" cy="643606"/>
            </a:xfrm>
            <a:custGeom>
              <a:avLst/>
              <a:gdLst/>
              <a:ahLst/>
              <a:cxnLst/>
              <a:rect l="l" t="t" r="r" b="b"/>
              <a:pathLst>
                <a:path w="989875" h="643606">
                  <a:moveTo>
                    <a:pt x="974787" y="360917"/>
                  </a:moveTo>
                  <a:lnTo>
                    <a:pt x="820985" y="604491"/>
                  </a:lnTo>
                  <a:cubicBezTo>
                    <a:pt x="805609" y="628840"/>
                    <a:pt x="778823" y="643606"/>
                    <a:pt x="750026" y="643606"/>
                  </a:cubicBezTo>
                  <a:lnTo>
                    <a:pt x="239849" y="643606"/>
                  </a:lnTo>
                  <a:cubicBezTo>
                    <a:pt x="211052" y="643606"/>
                    <a:pt x="184266" y="628840"/>
                    <a:pt x="168890" y="604491"/>
                  </a:cubicBezTo>
                  <a:lnTo>
                    <a:pt x="15088" y="360917"/>
                  </a:lnTo>
                  <a:cubicBezTo>
                    <a:pt x="0" y="337023"/>
                    <a:pt x="0" y="306582"/>
                    <a:pt x="15088" y="282688"/>
                  </a:cubicBezTo>
                  <a:lnTo>
                    <a:pt x="168890" y="39115"/>
                  </a:lnTo>
                  <a:cubicBezTo>
                    <a:pt x="184266" y="14765"/>
                    <a:pt x="211052" y="0"/>
                    <a:pt x="239849" y="0"/>
                  </a:cubicBezTo>
                  <a:lnTo>
                    <a:pt x="750026" y="0"/>
                  </a:lnTo>
                  <a:cubicBezTo>
                    <a:pt x="778823" y="0"/>
                    <a:pt x="805609" y="14765"/>
                    <a:pt x="820985" y="39115"/>
                  </a:cubicBezTo>
                  <a:lnTo>
                    <a:pt x="974787" y="282688"/>
                  </a:lnTo>
                  <a:cubicBezTo>
                    <a:pt x="989875" y="306582"/>
                    <a:pt x="989875" y="337023"/>
                    <a:pt x="974787" y="360917"/>
                  </a:cubicBezTo>
                  <a:close/>
                </a:path>
              </a:pathLst>
            </a:custGeom>
            <a:blipFill>
              <a:blip r:embed="rId2"/>
              <a:stretch>
                <a:fillRect l="329" t="-3665" r="329" b="-3665"/>
              </a:stretch>
            </a:blipFill>
          </p:spPr>
          <p:txBody>
            <a:bodyPr/>
            <a:lstStyle/>
            <a:p>
              <a:endParaRPr lang="es-MX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1637680" y="4718735"/>
            <a:ext cx="1285443" cy="625568"/>
            <a:chOff x="0" y="0"/>
            <a:chExt cx="1106595" cy="538531"/>
          </a:xfrm>
        </p:grpSpPr>
        <p:sp>
          <p:nvSpPr>
            <p:cNvPr id="5" name="Freeform 5"/>
            <p:cNvSpPr/>
            <p:nvPr/>
          </p:nvSpPr>
          <p:spPr>
            <a:xfrm>
              <a:off x="44373" y="0"/>
              <a:ext cx="1017848" cy="538531"/>
            </a:xfrm>
            <a:custGeom>
              <a:avLst/>
              <a:gdLst/>
              <a:ahLst/>
              <a:cxnLst/>
              <a:rect l="l" t="t" r="r" b="b"/>
              <a:pathLst>
                <a:path w="1017848" h="538531">
                  <a:moveTo>
                    <a:pt x="321442" y="0"/>
                  </a:moveTo>
                  <a:lnTo>
                    <a:pt x="899608" y="0"/>
                  </a:lnTo>
                  <a:cubicBezTo>
                    <a:pt x="936528" y="0"/>
                    <a:pt x="971097" y="18124"/>
                    <a:pt x="992096" y="48492"/>
                  </a:cubicBezTo>
                  <a:cubicBezTo>
                    <a:pt x="1013095" y="78860"/>
                    <a:pt x="1017849" y="117601"/>
                    <a:pt x="1004815" y="152144"/>
                  </a:cubicBezTo>
                  <a:lnTo>
                    <a:pt x="916430" y="386387"/>
                  </a:lnTo>
                  <a:cubicBezTo>
                    <a:pt x="881885" y="477938"/>
                    <a:pt x="794259" y="538531"/>
                    <a:pt x="696408" y="538531"/>
                  </a:cubicBezTo>
                  <a:lnTo>
                    <a:pt x="118242" y="538531"/>
                  </a:lnTo>
                  <a:cubicBezTo>
                    <a:pt x="81321" y="538531"/>
                    <a:pt x="46752" y="520407"/>
                    <a:pt x="25753" y="490039"/>
                  </a:cubicBezTo>
                  <a:cubicBezTo>
                    <a:pt x="4754" y="459672"/>
                    <a:pt x="0" y="420930"/>
                    <a:pt x="13035" y="386387"/>
                  </a:cubicBezTo>
                  <a:lnTo>
                    <a:pt x="101419" y="152144"/>
                  </a:lnTo>
                  <a:cubicBezTo>
                    <a:pt x="135964" y="60593"/>
                    <a:pt x="223590" y="0"/>
                    <a:pt x="321442" y="0"/>
                  </a:cubicBezTo>
                  <a:close/>
                </a:path>
              </a:pathLst>
            </a:custGeom>
            <a:solidFill>
              <a:srgbClr val="03045A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101600" y="-47625"/>
              <a:ext cx="903395" cy="586156"/>
            </a:xfrm>
            <a:prstGeom prst="rect">
              <a:avLst/>
            </a:prstGeom>
          </p:spPr>
          <p:txBody>
            <a:bodyPr lIns="44760" tIns="44760" rIns="44760" bIns="44760" rtlCol="0" anchor="ctr"/>
            <a:lstStyle/>
            <a:p>
              <a:pPr algn="ctr">
                <a:lnSpc>
                  <a:spcPts val="3303"/>
                </a:lnSpc>
              </a:pPr>
              <a:endParaRPr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1433458" y="4716865"/>
            <a:ext cx="1699153" cy="512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13"/>
              </a:lnSpc>
            </a:pPr>
            <a:r>
              <a:rPr lang="en-US" sz="3009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1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2767137" y="4758272"/>
            <a:ext cx="5713822" cy="606735"/>
            <a:chOff x="0" y="0"/>
            <a:chExt cx="3458054" cy="367201"/>
          </a:xfrm>
        </p:grpSpPr>
        <p:sp>
          <p:nvSpPr>
            <p:cNvPr id="9" name="Freeform 9"/>
            <p:cNvSpPr/>
            <p:nvPr/>
          </p:nvSpPr>
          <p:spPr>
            <a:xfrm>
              <a:off x="14016" y="0"/>
              <a:ext cx="3430021" cy="367201"/>
            </a:xfrm>
            <a:custGeom>
              <a:avLst/>
              <a:gdLst/>
              <a:ahLst/>
              <a:cxnLst/>
              <a:rect l="l" t="t" r="r" b="b"/>
              <a:pathLst>
                <a:path w="3430021" h="367201">
                  <a:moveTo>
                    <a:pt x="225768" y="0"/>
                  </a:moveTo>
                  <a:lnTo>
                    <a:pt x="3407454" y="0"/>
                  </a:lnTo>
                  <a:cubicBezTo>
                    <a:pt x="3415089" y="0"/>
                    <a:pt x="3422155" y="4037"/>
                    <a:pt x="3426033" y="10614"/>
                  </a:cubicBezTo>
                  <a:cubicBezTo>
                    <a:pt x="3429911" y="17192"/>
                    <a:pt x="3430021" y="25329"/>
                    <a:pt x="3426324" y="32009"/>
                  </a:cubicBezTo>
                  <a:lnTo>
                    <a:pt x="3258551" y="335192"/>
                  </a:lnTo>
                  <a:cubicBezTo>
                    <a:pt x="3247621" y="354943"/>
                    <a:pt x="3226828" y="367201"/>
                    <a:pt x="3204254" y="367201"/>
                  </a:cubicBezTo>
                  <a:lnTo>
                    <a:pt x="22568" y="367201"/>
                  </a:lnTo>
                  <a:cubicBezTo>
                    <a:pt x="14932" y="367201"/>
                    <a:pt x="7866" y="363164"/>
                    <a:pt x="3989" y="356587"/>
                  </a:cubicBezTo>
                  <a:cubicBezTo>
                    <a:pt x="111" y="350010"/>
                    <a:pt x="0" y="341873"/>
                    <a:pt x="3697" y="335192"/>
                  </a:cubicBezTo>
                  <a:lnTo>
                    <a:pt x="171471" y="32009"/>
                  </a:lnTo>
                  <a:cubicBezTo>
                    <a:pt x="182401" y="12258"/>
                    <a:pt x="203194" y="0"/>
                    <a:pt x="225768" y="0"/>
                  </a:cubicBezTo>
                  <a:close/>
                </a:path>
              </a:pathLst>
            </a:custGeom>
            <a:solidFill>
              <a:srgbClr val="2855BF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101600" y="-47625"/>
              <a:ext cx="3254854" cy="414826"/>
            </a:xfrm>
            <a:prstGeom prst="rect">
              <a:avLst/>
            </a:prstGeom>
          </p:spPr>
          <p:txBody>
            <a:bodyPr lIns="44760" tIns="44760" rIns="44760" bIns="44760" rtlCol="0" anchor="ctr"/>
            <a:lstStyle/>
            <a:p>
              <a:pPr algn="ctr">
                <a:lnSpc>
                  <a:spcPts val="3303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1433458" y="6698399"/>
            <a:ext cx="1699153" cy="512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13"/>
              </a:lnSpc>
            </a:pPr>
            <a:r>
              <a:rPr lang="en-US" sz="3009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2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567965" y="5655355"/>
            <a:ext cx="1699153" cy="512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13"/>
              </a:lnSpc>
            </a:pPr>
            <a:r>
              <a:rPr lang="en-US" sz="3009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2022</a:t>
            </a:r>
          </a:p>
        </p:txBody>
      </p:sp>
      <p:sp>
        <p:nvSpPr>
          <p:cNvPr id="13" name="Freeform 13"/>
          <p:cNvSpPr/>
          <p:nvPr/>
        </p:nvSpPr>
        <p:spPr>
          <a:xfrm>
            <a:off x="6916465" y="9124909"/>
            <a:ext cx="13127500" cy="2166038"/>
          </a:xfrm>
          <a:custGeom>
            <a:avLst/>
            <a:gdLst/>
            <a:ahLst/>
            <a:cxnLst/>
            <a:rect l="l" t="t" r="r" b="b"/>
            <a:pathLst>
              <a:path w="13127500" h="2166038">
                <a:moveTo>
                  <a:pt x="0" y="0"/>
                </a:moveTo>
                <a:lnTo>
                  <a:pt x="13127500" y="0"/>
                </a:lnTo>
                <a:lnTo>
                  <a:pt x="13127500" y="2166038"/>
                </a:lnTo>
                <a:lnTo>
                  <a:pt x="0" y="216603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14" name="TextBox 14"/>
          <p:cNvSpPr txBox="1"/>
          <p:nvPr/>
        </p:nvSpPr>
        <p:spPr>
          <a:xfrm>
            <a:off x="2901984" y="7236605"/>
            <a:ext cx="5693764" cy="3022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73"/>
              </a:lnSpc>
            </a:pPr>
            <a:r>
              <a:rPr lang="en-US" sz="2612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Best Content Marketing Campaign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1955919" y="5599535"/>
            <a:ext cx="5087235" cy="7189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74"/>
              </a:lnSpc>
            </a:pPr>
            <a:r>
              <a:rPr lang="en-US" sz="2612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Innovative Digital Advertising Award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1907535" y="7173843"/>
            <a:ext cx="5087235" cy="7189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74"/>
              </a:lnSpc>
            </a:pPr>
            <a:r>
              <a:rPr lang="en-US" sz="2612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Digital Marketing Agency</a:t>
            </a:r>
          </a:p>
          <a:p>
            <a:pPr algn="l">
              <a:lnSpc>
                <a:spcPts val="2874"/>
              </a:lnSpc>
            </a:pPr>
            <a:r>
              <a:rPr lang="en-US" sz="2612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of the Year</a:t>
            </a:r>
          </a:p>
        </p:txBody>
      </p:sp>
      <p:sp>
        <p:nvSpPr>
          <p:cNvPr id="17" name="Freeform 17"/>
          <p:cNvSpPr/>
          <p:nvPr/>
        </p:nvSpPr>
        <p:spPr>
          <a:xfrm flipH="1">
            <a:off x="16510036" y="9371602"/>
            <a:ext cx="1139647" cy="343849"/>
          </a:xfrm>
          <a:custGeom>
            <a:avLst/>
            <a:gdLst/>
            <a:ahLst/>
            <a:cxnLst/>
            <a:rect l="l" t="t" r="r" b="b"/>
            <a:pathLst>
              <a:path w="1139647" h="343849">
                <a:moveTo>
                  <a:pt x="1139647" y="0"/>
                </a:moveTo>
                <a:lnTo>
                  <a:pt x="0" y="0"/>
                </a:lnTo>
                <a:lnTo>
                  <a:pt x="0" y="343849"/>
                </a:lnTo>
                <a:lnTo>
                  <a:pt x="1139647" y="343849"/>
                </a:lnTo>
                <a:lnTo>
                  <a:pt x="1139647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r="-104552"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18" name="Freeform 18"/>
          <p:cNvSpPr/>
          <p:nvPr/>
        </p:nvSpPr>
        <p:spPr>
          <a:xfrm flipH="1">
            <a:off x="7387377" y="1319294"/>
            <a:ext cx="1139647" cy="343849"/>
          </a:xfrm>
          <a:custGeom>
            <a:avLst/>
            <a:gdLst/>
            <a:ahLst/>
            <a:cxnLst/>
            <a:rect l="l" t="t" r="r" b="b"/>
            <a:pathLst>
              <a:path w="1139647" h="343849">
                <a:moveTo>
                  <a:pt x="1139647" y="0"/>
                </a:moveTo>
                <a:lnTo>
                  <a:pt x="0" y="0"/>
                </a:lnTo>
                <a:lnTo>
                  <a:pt x="0" y="343849"/>
                </a:lnTo>
                <a:lnTo>
                  <a:pt x="1139647" y="343849"/>
                </a:lnTo>
                <a:lnTo>
                  <a:pt x="1139647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r="-104552"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19" name="Freeform 19"/>
          <p:cNvSpPr/>
          <p:nvPr/>
        </p:nvSpPr>
        <p:spPr>
          <a:xfrm>
            <a:off x="808703" y="241708"/>
            <a:ext cx="1249511" cy="1249511"/>
          </a:xfrm>
          <a:custGeom>
            <a:avLst/>
            <a:gdLst/>
            <a:ahLst/>
            <a:cxnLst/>
            <a:rect l="l" t="t" r="r" b="b"/>
            <a:pathLst>
              <a:path w="1249511" h="1249511">
                <a:moveTo>
                  <a:pt x="0" y="0"/>
                </a:moveTo>
                <a:lnTo>
                  <a:pt x="1249510" y="0"/>
                </a:lnTo>
                <a:lnTo>
                  <a:pt x="1249510" y="1249510"/>
                </a:lnTo>
                <a:lnTo>
                  <a:pt x="0" y="124951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grpSp>
        <p:nvGrpSpPr>
          <p:cNvPr id="20" name="Group 20"/>
          <p:cNvGrpSpPr/>
          <p:nvPr/>
        </p:nvGrpSpPr>
        <p:grpSpPr>
          <a:xfrm>
            <a:off x="2681412" y="6663912"/>
            <a:ext cx="5713822" cy="606735"/>
            <a:chOff x="0" y="0"/>
            <a:chExt cx="3458054" cy="367201"/>
          </a:xfrm>
        </p:grpSpPr>
        <p:sp>
          <p:nvSpPr>
            <p:cNvPr id="21" name="Freeform 21"/>
            <p:cNvSpPr/>
            <p:nvPr/>
          </p:nvSpPr>
          <p:spPr>
            <a:xfrm>
              <a:off x="14016" y="0"/>
              <a:ext cx="3430021" cy="367201"/>
            </a:xfrm>
            <a:custGeom>
              <a:avLst/>
              <a:gdLst/>
              <a:ahLst/>
              <a:cxnLst/>
              <a:rect l="l" t="t" r="r" b="b"/>
              <a:pathLst>
                <a:path w="3430021" h="367201">
                  <a:moveTo>
                    <a:pt x="225768" y="0"/>
                  </a:moveTo>
                  <a:lnTo>
                    <a:pt x="3407454" y="0"/>
                  </a:lnTo>
                  <a:cubicBezTo>
                    <a:pt x="3415089" y="0"/>
                    <a:pt x="3422155" y="4037"/>
                    <a:pt x="3426033" y="10614"/>
                  </a:cubicBezTo>
                  <a:cubicBezTo>
                    <a:pt x="3429911" y="17192"/>
                    <a:pt x="3430021" y="25329"/>
                    <a:pt x="3426324" y="32009"/>
                  </a:cubicBezTo>
                  <a:lnTo>
                    <a:pt x="3258551" y="335192"/>
                  </a:lnTo>
                  <a:cubicBezTo>
                    <a:pt x="3247621" y="354943"/>
                    <a:pt x="3226828" y="367201"/>
                    <a:pt x="3204254" y="367201"/>
                  </a:cubicBezTo>
                  <a:lnTo>
                    <a:pt x="22568" y="367201"/>
                  </a:lnTo>
                  <a:cubicBezTo>
                    <a:pt x="14932" y="367201"/>
                    <a:pt x="7866" y="363164"/>
                    <a:pt x="3989" y="356587"/>
                  </a:cubicBezTo>
                  <a:cubicBezTo>
                    <a:pt x="111" y="350010"/>
                    <a:pt x="0" y="341873"/>
                    <a:pt x="3697" y="335192"/>
                  </a:cubicBezTo>
                  <a:lnTo>
                    <a:pt x="171471" y="32009"/>
                  </a:lnTo>
                  <a:cubicBezTo>
                    <a:pt x="182401" y="12258"/>
                    <a:pt x="203194" y="0"/>
                    <a:pt x="225768" y="0"/>
                  </a:cubicBezTo>
                  <a:close/>
                </a:path>
              </a:pathLst>
            </a:custGeom>
            <a:solidFill>
              <a:srgbClr val="2855BF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101600" y="-47625"/>
              <a:ext cx="3254854" cy="414826"/>
            </a:xfrm>
            <a:prstGeom prst="rect">
              <a:avLst/>
            </a:prstGeom>
          </p:spPr>
          <p:txBody>
            <a:bodyPr lIns="44760" tIns="44760" rIns="44760" bIns="44760" rtlCol="0" anchor="ctr"/>
            <a:lstStyle/>
            <a:p>
              <a:pPr algn="ctr">
                <a:lnSpc>
                  <a:spcPts val="3303"/>
                </a:lnSpc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481694" y="6645079"/>
            <a:ext cx="1285443" cy="625568"/>
            <a:chOff x="0" y="0"/>
            <a:chExt cx="1106595" cy="538531"/>
          </a:xfrm>
        </p:grpSpPr>
        <p:sp>
          <p:nvSpPr>
            <p:cNvPr id="24" name="Freeform 24"/>
            <p:cNvSpPr/>
            <p:nvPr/>
          </p:nvSpPr>
          <p:spPr>
            <a:xfrm>
              <a:off x="44373" y="0"/>
              <a:ext cx="1017848" cy="538531"/>
            </a:xfrm>
            <a:custGeom>
              <a:avLst/>
              <a:gdLst/>
              <a:ahLst/>
              <a:cxnLst/>
              <a:rect l="l" t="t" r="r" b="b"/>
              <a:pathLst>
                <a:path w="1017848" h="538531">
                  <a:moveTo>
                    <a:pt x="321442" y="0"/>
                  </a:moveTo>
                  <a:lnTo>
                    <a:pt x="899608" y="0"/>
                  </a:lnTo>
                  <a:cubicBezTo>
                    <a:pt x="936528" y="0"/>
                    <a:pt x="971097" y="18124"/>
                    <a:pt x="992096" y="48492"/>
                  </a:cubicBezTo>
                  <a:cubicBezTo>
                    <a:pt x="1013095" y="78860"/>
                    <a:pt x="1017849" y="117601"/>
                    <a:pt x="1004815" y="152144"/>
                  </a:cubicBezTo>
                  <a:lnTo>
                    <a:pt x="916430" y="386387"/>
                  </a:lnTo>
                  <a:cubicBezTo>
                    <a:pt x="881885" y="477938"/>
                    <a:pt x="794259" y="538531"/>
                    <a:pt x="696408" y="538531"/>
                  </a:cubicBezTo>
                  <a:lnTo>
                    <a:pt x="118242" y="538531"/>
                  </a:lnTo>
                  <a:cubicBezTo>
                    <a:pt x="81321" y="538531"/>
                    <a:pt x="46752" y="520407"/>
                    <a:pt x="25753" y="490039"/>
                  </a:cubicBezTo>
                  <a:cubicBezTo>
                    <a:pt x="4754" y="459672"/>
                    <a:pt x="0" y="420930"/>
                    <a:pt x="13035" y="386387"/>
                  </a:cubicBezTo>
                  <a:lnTo>
                    <a:pt x="101419" y="152144"/>
                  </a:lnTo>
                  <a:cubicBezTo>
                    <a:pt x="135964" y="60593"/>
                    <a:pt x="223590" y="0"/>
                    <a:pt x="321442" y="0"/>
                  </a:cubicBezTo>
                  <a:close/>
                </a:path>
              </a:pathLst>
            </a:custGeom>
            <a:solidFill>
              <a:srgbClr val="03045A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101600" y="-47625"/>
              <a:ext cx="903395" cy="586156"/>
            </a:xfrm>
            <a:prstGeom prst="rect">
              <a:avLst/>
            </a:prstGeom>
          </p:spPr>
          <p:txBody>
            <a:bodyPr lIns="44760" tIns="44760" rIns="44760" bIns="44760" rtlCol="0" anchor="ctr"/>
            <a:lstStyle/>
            <a:p>
              <a:pPr algn="ctr">
                <a:lnSpc>
                  <a:spcPts val="3303"/>
                </a:lnSpc>
              </a:pPr>
              <a:r>
                <a:rPr lang="en-US" sz="2359">
                  <a:solidFill>
                    <a:srgbClr val="03045A"/>
                  </a:solidFill>
                  <a:latin typeface="Open Sauce"/>
                  <a:ea typeface="Open Sauce"/>
                  <a:cs typeface="Open Sauce"/>
                  <a:sym typeface="Open Sauce"/>
                </a:rPr>
                <a:t>2</a:t>
              </a:r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11545478" y="5258067"/>
            <a:ext cx="5713822" cy="606735"/>
            <a:chOff x="0" y="0"/>
            <a:chExt cx="3458054" cy="367201"/>
          </a:xfrm>
        </p:grpSpPr>
        <p:sp>
          <p:nvSpPr>
            <p:cNvPr id="27" name="Freeform 27"/>
            <p:cNvSpPr/>
            <p:nvPr/>
          </p:nvSpPr>
          <p:spPr>
            <a:xfrm>
              <a:off x="14016" y="0"/>
              <a:ext cx="3430021" cy="367201"/>
            </a:xfrm>
            <a:custGeom>
              <a:avLst/>
              <a:gdLst/>
              <a:ahLst/>
              <a:cxnLst/>
              <a:rect l="l" t="t" r="r" b="b"/>
              <a:pathLst>
                <a:path w="3430021" h="367201">
                  <a:moveTo>
                    <a:pt x="225768" y="0"/>
                  </a:moveTo>
                  <a:lnTo>
                    <a:pt x="3407454" y="0"/>
                  </a:lnTo>
                  <a:cubicBezTo>
                    <a:pt x="3415089" y="0"/>
                    <a:pt x="3422155" y="4037"/>
                    <a:pt x="3426033" y="10614"/>
                  </a:cubicBezTo>
                  <a:cubicBezTo>
                    <a:pt x="3429911" y="17192"/>
                    <a:pt x="3430021" y="25329"/>
                    <a:pt x="3426324" y="32009"/>
                  </a:cubicBezTo>
                  <a:lnTo>
                    <a:pt x="3258551" y="335192"/>
                  </a:lnTo>
                  <a:cubicBezTo>
                    <a:pt x="3247621" y="354943"/>
                    <a:pt x="3226828" y="367201"/>
                    <a:pt x="3204254" y="367201"/>
                  </a:cubicBezTo>
                  <a:lnTo>
                    <a:pt x="22568" y="367201"/>
                  </a:lnTo>
                  <a:cubicBezTo>
                    <a:pt x="14932" y="367201"/>
                    <a:pt x="7866" y="363164"/>
                    <a:pt x="3989" y="356587"/>
                  </a:cubicBezTo>
                  <a:cubicBezTo>
                    <a:pt x="111" y="350010"/>
                    <a:pt x="0" y="341873"/>
                    <a:pt x="3697" y="335192"/>
                  </a:cubicBezTo>
                  <a:lnTo>
                    <a:pt x="171471" y="32009"/>
                  </a:lnTo>
                  <a:cubicBezTo>
                    <a:pt x="182401" y="12258"/>
                    <a:pt x="203194" y="0"/>
                    <a:pt x="225768" y="0"/>
                  </a:cubicBezTo>
                  <a:close/>
                </a:path>
              </a:pathLst>
            </a:custGeom>
            <a:solidFill>
              <a:srgbClr val="2855BF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101600" y="-47625"/>
              <a:ext cx="3254854" cy="414826"/>
            </a:xfrm>
            <a:prstGeom prst="rect">
              <a:avLst/>
            </a:prstGeom>
          </p:spPr>
          <p:txBody>
            <a:bodyPr lIns="44760" tIns="44760" rIns="44760" bIns="44760" rtlCol="0" anchor="ctr"/>
            <a:lstStyle/>
            <a:p>
              <a:pPr algn="ctr">
                <a:lnSpc>
                  <a:spcPts val="3303"/>
                </a:lnSpc>
              </a:pPr>
              <a:endParaRPr/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10417541" y="5228959"/>
            <a:ext cx="1285443" cy="625568"/>
            <a:chOff x="0" y="0"/>
            <a:chExt cx="1106595" cy="538531"/>
          </a:xfrm>
        </p:grpSpPr>
        <p:sp>
          <p:nvSpPr>
            <p:cNvPr id="30" name="Freeform 30"/>
            <p:cNvSpPr/>
            <p:nvPr/>
          </p:nvSpPr>
          <p:spPr>
            <a:xfrm>
              <a:off x="44373" y="0"/>
              <a:ext cx="1017848" cy="538531"/>
            </a:xfrm>
            <a:custGeom>
              <a:avLst/>
              <a:gdLst/>
              <a:ahLst/>
              <a:cxnLst/>
              <a:rect l="l" t="t" r="r" b="b"/>
              <a:pathLst>
                <a:path w="1017848" h="538531">
                  <a:moveTo>
                    <a:pt x="321442" y="0"/>
                  </a:moveTo>
                  <a:lnTo>
                    <a:pt x="899608" y="0"/>
                  </a:lnTo>
                  <a:cubicBezTo>
                    <a:pt x="936528" y="0"/>
                    <a:pt x="971097" y="18124"/>
                    <a:pt x="992096" y="48492"/>
                  </a:cubicBezTo>
                  <a:cubicBezTo>
                    <a:pt x="1013095" y="78860"/>
                    <a:pt x="1017849" y="117601"/>
                    <a:pt x="1004815" y="152144"/>
                  </a:cubicBezTo>
                  <a:lnTo>
                    <a:pt x="916430" y="386387"/>
                  </a:lnTo>
                  <a:cubicBezTo>
                    <a:pt x="881885" y="477938"/>
                    <a:pt x="794259" y="538531"/>
                    <a:pt x="696408" y="538531"/>
                  </a:cubicBezTo>
                  <a:lnTo>
                    <a:pt x="118242" y="538531"/>
                  </a:lnTo>
                  <a:cubicBezTo>
                    <a:pt x="81321" y="538531"/>
                    <a:pt x="46752" y="520407"/>
                    <a:pt x="25753" y="490039"/>
                  </a:cubicBezTo>
                  <a:cubicBezTo>
                    <a:pt x="4754" y="459672"/>
                    <a:pt x="0" y="420930"/>
                    <a:pt x="13035" y="386387"/>
                  </a:cubicBezTo>
                  <a:lnTo>
                    <a:pt x="101419" y="152144"/>
                  </a:lnTo>
                  <a:cubicBezTo>
                    <a:pt x="135964" y="60593"/>
                    <a:pt x="223590" y="0"/>
                    <a:pt x="321442" y="0"/>
                  </a:cubicBezTo>
                  <a:close/>
                </a:path>
              </a:pathLst>
            </a:custGeom>
            <a:solidFill>
              <a:srgbClr val="03045A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31" name="TextBox 31"/>
            <p:cNvSpPr txBox="1"/>
            <p:nvPr/>
          </p:nvSpPr>
          <p:spPr>
            <a:xfrm>
              <a:off x="101600" y="-47625"/>
              <a:ext cx="903395" cy="586156"/>
            </a:xfrm>
            <a:prstGeom prst="rect">
              <a:avLst/>
            </a:prstGeom>
          </p:spPr>
          <p:txBody>
            <a:bodyPr lIns="44760" tIns="44760" rIns="44760" bIns="44760" rtlCol="0" anchor="ctr"/>
            <a:lstStyle/>
            <a:p>
              <a:pPr algn="ctr">
                <a:lnSpc>
                  <a:spcPts val="3303"/>
                </a:lnSpc>
              </a:pPr>
              <a:endParaRPr/>
            </a:p>
          </p:txBody>
        </p:sp>
      </p:grpSp>
      <p:grpSp>
        <p:nvGrpSpPr>
          <p:cNvPr id="32" name="Group 32"/>
          <p:cNvGrpSpPr/>
          <p:nvPr/>
        </p:nvGrpSpPr>
        <p:grpSpPr>
          <a:xfrm>
            <a:off x="11366037" y="7368828"/>
            <a:ext cx="5713822" cy="606735"/>
            <a:chOff x="0" y="0"/>
            <a:chExt cx="3458054" cy="367201"/>
          </a:xfrm>
        </p:grpSpPr>
        <p:sp>
          <p:nvSpPr>
            <p:cNvPr id="33" name="Freeform 33"/>
            <p:cNvSpPr/>
            <p:nvPr/>
          </p:nvSpPr>
          <p:spPr>
            <a:xfrm>
              <a:off x="14016" y="0"/>
              <a:ext cx="3430021" cy="367201"/>
            </a:xfrm>
            <a:custGeom>
              <a:avLst/>
              <a:gdLst/>
              <a:ahLst/>
              <a:cxnLst/>
              <a:rect l="l" t="t" r="r" b="b"/>
              <a:pathLst>
                <a:path w="3430021" h="367201">
                  <a:moveTo>
                    <a:pt x="225768" y="0"/>
                  </a:moveTo>
                  <a:lnTo>
                    <a:pt x="3407454" y="0"/>
                  </a:lnTo>
                  <a:cubicBezTo>
                    <a:pt x="3415089" y="0"/>
                    <a:pt x="3422155" y="4037"/>
                    <a:pt x="3426033" y="10614"/>
                  </a:cubicBezTo>
                  <a:cubicBezTo>
                    <a:pt x="3429911" y="17192"/>
                    <a:pt x="3430021" y="25329"/>
                    <a:pt x="3426324" y="32009"/>
                  </a:cubicBezTo>
                  <a:lnTo>
                    <a:pt x="3258551" y="335192"/>
                  </a:lnTo>
                  <a:cubicBezTo>
                    <a:pt x="3247621" y="354943"/>
                    <a:pt x="3226828" y="367201"/>
                    <a:pt x="3204254" y="367201"/>
                  </a:cubicBezTo>
                  <a:lnTo>
                    <a:pt x="22568" y="367201"/>
                  </a:lnTo>
                  <a:cubicBezTo>
                    <a:pt x="14932" y="367201"/>
                    <a:pt x="7866" y="363164"/>
                    <a:pt x="3989" y="356587"/>
                  </a:cubicBezTo>
                  <a:cubicBezTo>
                    <a:pt x="111" y="350010"/>
                    <a:pt x="0" y="341873"/>
                    <a:pt x="3697" y="335192"/>
                  </a:cubicBezTo>
                  <a:lnTo>
                    <a:pt x="171471" y="32009"/>
                  </a:lnTo>
                  <a:cubicBezTo>
                    <a:pt x="182401" y="12258"/>
                    <a:pt x="203194" y="0"/>
                    <a:pt x="225768" y="0"/>
                  </a:cubicBezTo>
                  <a:close/>
                </a:path>
              </a:pathLst>
            </a:custGeom>
            <a:solidFill>
              <a:srgbClr val="2855BF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34" name="TextBox 34"/>
            <p:cNvSpPr txBox="1"/>
            <p:nvPr/>
          </p:nvSpPr>
          <p:spPr>
            <a:xfrm>
              <a:off x="101600" y="-47625"/>
              <a:ext cx="3254854" cy="414826"/>
            </a:xfrm>
            <a:prstGeom prst="rect">
              <a:avLst/>
            </a:prstGeom>
          </p:spPr>
          <p:txBody>
            <a:bodyPr lIns="44760" tIns="44760" rIns="44760" bIns="44760" rtlCol="0" anchor="ctr"/>
            <a:lstStyle/>
            <a:p>
              <a:pPr algn="ctr">
                <a:lnSpc>
                  <a:spcPts val="3303"/>
                </a:lnSpc>
              </a:pPr>
              <a:endParaRPr/>
            </a:p>
          </p:txBody>
        </p:sp>
      </p:grpSp>
      <p:grpSp>
        <p:nvGrpSpPr>
          <p:cNvPr id="35" name="Group 35"/>
          <p:cNvGrpSpPr/>
          <p:nvPr/>
        </p:nvGrpSpPr>
        <p:grpSpPr>
          <a:xfrm>
            <a:off x="10260035" y="7349995"/>
            <a:ext cx="1285443" cy="625568"/>
            <a:chOff x="0" y="0"/>
            <a:chExt cx="1106595" cy="538531"/>
          </a:xfrm>
        </p:grpSpPr>
        <p:sp>
          <p:nvSpPr>
            <p:cNvPr id="36" name="Freeform 36"/>
            <p:cNvSpPr/>
            <p:nvPr/>
          </p:nvSpPr>
          <p:spPr>
            <a:xfrm>
              <a:off x="44373" y="0"/>
              <a:ext cx="1017848" cy="538531"/>
            </a:xfrm>
            <a:custGeom>
              <a:avLst/>
              <a:gdLst/>
              <a:ahLst/>
              <a:cxnLst/>
              <a:rect l="l" t="t" r="r" b="b"/>
              <a:pathLst>
                <a:path w="1017848" h="538531">
                  <a:moveTo>
                    <a:pt x="321442" y="0"/>
                  </a:moveTo>
                  <a:lnTo>
                    <a:pt x="899608" y="0"/>
                  </a:lnTo>
                  <a:cubicBezTo>
                    <a:pt x="936528" y="0"/>
                    <a:pt x="971097" y="18124"/>
                    <a:pt x="992096" y="48492"/>
                  </a:cubicBezTo>
                  <a:cubicBezTo>
                    <a:pt x="1013095" y="78860"/>
                    <a:pt x="1017849" y="117601"/>
                    <a:pt x="1004815" y="152144"/>
                  </a:cubicBezTo>
                  <a:lnTo>
                    <a:pt x="916430" y="386387"/>
                  </a:lnTo>
                  <a:cubicBezTo>
                    <a:pt x="881885" y="477938"/>
                    <a:pt x="794259" y="538531"/>
                    <a:pt x="696408" y="538531"/>
                  </a:cubicBezTo>
                  <a:lnTo>
                    <a:pt x="118242" y="538531"/>
                  </a:lnTo>
                  <a:cubicBezTo>
                    <a:pt x="81321" y="538531"/>
                    <a:pt x="46752" y="520407"/>
                    <a:pt x="25753" y="490039"/>
                  </a:cubicBezTo>
                  <a:cubicBezTo>
                    <a:pt x="4754" y="459672"/>
                    <a:pt x="0" y="420930"/>
                    <a:pt x="13035" y="386387"/>
                  </a:cubicBezTo>
                  <a:lnTo>
                    <a:pt x="101419" y="152144"/>
                  </a:lnTo>
                  <a:cubicBezTo>
                    <a:pt x="135964" y="60593"/>
                    <a:pt x="223590" y="0"/>
                    <a:pt x="321442" y="0"/>
                  </a:cubicBezTo>
                  <a:close/>
                </a:path>
              </a:pathLst>
            </a:custGeom>
            <a:solidFill>
              <a:srgbClr val="03045A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37" name="TextBox 37"/>
            <p:cNvSpPr txBox="1"/>
            <p:nvPr/>
          </p:nvSpPr>
          <p:spPr>
            <a:xfrm>
              <a:off x="101600" y="-47625"/>
              <a:ext cx="903395" cy="586156"/>
            </a:xfrm>
            <a:prstGeom prst="rect">
              <a:avLst/>
            </a:prstGeom>
          </p:spPr>
          <p:txBody>
            <a:bodyPr lIns="44760" tIns="44760" rIns="44760" bIns="44760" rtlCol="0" anchor="ctr"/>
            <a:lstStyle/>
            <a:p>
              <a:pPr algn="ctr">
                <a:lnSpc>
                  <a:spcPts val="3303"/>
                </a:lnSpc>
              </a:pPr>
              <a:endParaRPr/>
            </a:p>
          </p:txBody>
        </p:sp>
      </p:grpSp>
      <p:sp>
        <p:nvSpPr>
          <p:cNvPr id="38" name="TextBox 38"/>
          <p:cNvSpPr txBox="1"/>
          <p:nvPr/>
        </p:nvSpPr>
        <p:spPr>
          <a:xfrm>
            <a:off x="1028700" y="2277365"/>
            <a:ext cx="7093566" cy="723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124"/>
              </a:lnSpc>
            </a:pPr>
            <a:r>
              <a:rPr lang="en-US" sz="5890" b="1" spc="-194">
                <a:solidFill>
                  <a:srgbClr val="03045A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Componentes de la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1183292" y="3195156"/>
            <a:ext cx="7512542" cy="9044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16"/>
              </a:lnSpc>
            </a:pPr>
            <a:r>
              <a:rPr lang="en-US" sz="7489" b="1" spc="-247">
                <a:solidFill>
                  <a:srgbClr val="38B6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planta de hielo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495576" y="4913675"/>
            <a:ext cx="5480683" cy="391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81"/>
              </a:lnSpc>
            </a:pPr>
            <a:r>
              <a:rPr lang="en-US" sz="3197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Fabricación de hielo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2901984" y="5483308"/>
            <a:ext cx="5572421" cy="10186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99"/>
              </a:lnSpc>
            </a:pPr>
            <a:r>
              <a:rPr lang="en-US" sz="1999">
                <a:solidFill>
                  <a:srgbClr val="1C3F6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Equipo de fabricación de hielo en escamas, contenedorizado para mayor movilidad.</a:t>
            </a:r>
          </a:p>
          <a:p>
            <a:pPr algn="l">
              <a:lnSpc>
                <a:spcPts val="2504"/>
              </a:lnSpc>
            </a:pPr>
            <a:endParaRPr lang="en-US" sz="1999">
              <a:solidFill>
                <a:srgbClr val="1C3F6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</p:txBody>
      </p:sp>
      <p:sp>
        <p:nvSpPr>
          <p:cNvPr id="42" name="TextBox 42"/>
          <p:cNvSpPr txBox="1"/>
          <p:nvPr/>
        </p:nvSpPr>
        <p:spPr>
          <a:xfrm>
            <a:off x="3663317" y="6819315"/>
            <a:ext cx="5480683" cy="391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81"/>
              </a:lnSpc>
            </a:pPr>
            <a:r>
              <a:rPr lang="en-US" sz="3197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Almacenamiento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2767137" y="7321203"/>
            <a:ext cx="5572421" cy="17235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99"/>
              </a:lnSpc>
            </a:pPr>
            <a:r>
              <a:rPr lang="en-US" sz="1999">
                <a:solidFill>
                  <a:srgbClr val="1C3F6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Contenedor de almacenamiento con transportador de hielo, asegurando un flujo constante.</a:t>
            </a:r>
          </a:p>
          <a:p>
            <a:pPr algn="l">
              <a:lnSpc>
                <a:spcPts val="2799"/>
              </a:lnSpc>
            </a:pPr>
            <a:endParaRPr lang="en-US" sz="1999">
              <a:solidFill>
                <a:srgbClr val="1C3F6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  <a:p>
            <a:pPr algn="l">
              <a:lnSpc>
                <a:spcPts val="2504"/>
              </a:lnSpc>
            </a:pPr>
            <a:endParaRPr lang="en-US" sz="1999">
              <a:solidFill>
                <a:srgbClr val="1C3F6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</p:txBody>
      </p:sp>
      <p:sp>
        <p:nvSpPr>
          <p:cNvPr id="44" name="TextBox 44"/>
          <p:cNvSpPr txBox="1"/>
          <p:nvPr/>
        </p:nvSpPr>
        <p:spPr>
          <a:xfrm>
            <a:off x="1274839" y="6698399"/>
            <a:ext cx="1699153" cy="512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13"/>
              </a:lnSpc>
            </a:pPr>
            <a:r>
              <a:rPr lang="en-US" sz="3009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2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10208382" y="5246310"/>
            <a:ext cx="1699153" cy="512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13"/>
              </a:lnSpc>
            </a:pPr>
            <a:r>
              <a:rPr lang="en-US" sz="3009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3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10053180" y="7361557"/>
            <a:ext cx="1699153" cy="512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13"/>
              </a:lnSpc>
            </a:pPr>
            <a:r>
              <a:rPr lang="en-US" sz="3009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4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11955919" y="5413470"/>
            <a:ext cx="5480683" cy="391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81"/>
              </a:lnSpc>
            </a:pPr>
            <a:r>
              <a:rPr lang="en-US" sz="3197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Dosificación y pesaje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11907535" y="7498215"/>
            <a:ext cx="5480683" cy="391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81"/>
              </a:lnSpc>
            </a:pPr>
            <a:r>
              <a:rPr lang="en-US" sz="3197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Entrega a proceso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11713326" y="5968835"/>
            <a:ext cx="5572421" cy="17235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99"/>
              </a:lnSpc>
            </a:pPr>
            <a:r>
              <a:rPr lang="en-US" sz="1999">
                <a:solidFill>
                  <a:srgbClr val="1C3F6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Sistema de dosificación y pesaje preciso para la entrega de la cantidad exacta de hielo.</a:t>
            </a:r>
          </a:p>
          <a:p>
            <a:pPr algn="l">
              <a:lnSpc>
                <a:spcPts val="2799"/>
              </a:lnSpc>
            </a:pPr>
            <a:endParaRPr lang="en-US" sz="1999">
              <a:solidFill>
                <a:srgbClr val="1C3F6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  <a:p>
            <a:pPr algn="l">
              <a:lnSpc>
                <a:spcPts val="2799"/>
              </a:lnSpc>
            </a:pPr>
            <a:endParaRPr lang="en-US" sz="1999">
              <a:solidFill>
                <a:srgbClr val="1C3F6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  <a:p>
            <a:pPr algn="l">
              <a:lnSpc>
                <a:spcPts val="2504"/>
              </a:lnSpc>
            </a:pPr>
            <a:endParaRPr lang="en-US" sz="1999">
              <a:solidFill>
                <a:srgbClr val="1C3F6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</p:txBody>
      </p:sp>
      <p:sp>
        <p:nvSpPr>
          <p:cNvPr id="50" name="TextBox 50"/>
          <p:cNvSpPr txBox="1"/>
          <p:nvPr/>
        </p:nvSpPr>
        <p:spPr>
          <a:xfrm>
            <a:off x="11545478" y="8204163"/>
            <a:ext cx="5572421" cy="6308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04"/>
              </a:lnSpc>
            </a:pPr>
            <a:r>
              <a:rPr lang="en-US" sz="1789">
                <a:solidFill>
                  <a:srgbClr val="1C3F6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Sistema de entrega a la obra, ya sea a la olla revolvedora o directamente al lugar de vaciado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521521" y="0"/>
            <a:ext cx="11153345" cy="10287000"/>
            <a:chOff x="0" y="0"/>
            <a:chExt cx="521080" cy="48060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21080" cy="480605"/>
            </a:xfrm>
            <a:custGeom>
              <a:avLst/>
              <a:gdLst/>
              <a:ahLst/>
              <a:cxnLst/>
              <a:rect l="l" t="t" r="r" b="b"/>
              <a:pathLst>
                <a:path w="521080" h="480605">
                  <a:moveTo>
                    <a:pt x="203200" y="0"/>
                  </a:moveTo>
                  <a:lnTo>
                    <a:pt x="521080" y="0"/>
                  </a:lnTo>
                  <a:lnTo>
                    <a:pt x="317880" y="480605"/>
                  </a:lnTo>
                  <a:lnTo>
                    <a:pt x="0" y="480605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1A3E2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101600" y="-66675"/>
              <a:ext cx="317880" cy="5472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1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8161935" y="1653456"/>
            <a:ext cx="9287864" cy="5623645"/>
            <a:chOff x="0" y="0"/>
            <a:chExt cx="2194145" cy="2129577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194145" cy="2129577"/>
            </a:xfrm>
            <a:custGeom>
              <a:avLst/>
              <a:gdLst/>
              <a:ahLst/>
              <a:cxnLst/>
              <a:rect l="l" t="t" r="r" b="b"/>
              <a:pathLst>
                <a:path w="2194145" h="2129577">
                  <a:moveTo>
                    <a:pt x="47394" y="0"/>
                  </a:moveTo>
                  <a:lnTo>
                    <a:pt x="2146751" y="0"/>
                  </a:lnTo>
                  <a:cubicBezTo>
                    <a:pt x="2172926" y="0"/>
                    <a:pt x="2194145" y="21219"/>
                    <a:pt x="2194145" y="47394"/>
                  </a:cubicBezTo>
                  <a:lnTo>
                    <a:pt x="2194145" y="2082182"/>
                  </a:lnTo>
                  <a:cubicBezTo>
                    <a:pt x="2194145" y="2108357"/>
                    <a:pt x="2172926" y="2129577"/>
                    <a:pt x="2146751" y="2129577"/>
                  </a:cubicBezTo>
                  <a:lnTo>
                    <a:pt x="47394" y="2129577"/>
                  </a:lnTo>
                  <a:cubicBezTo>
                    <a:pt x="21219" y="2129577"/>
                    <a:pt x="0" y="2108357"/>
                    <a:pt x="0" y="2082182"/>
                  </a:cubicBezTo>
                  <a:lnTo>
                    <a:pt x="0" y="47394"/>
                  </a:lnTo>
                  <a:cubicBezTo>
                    <a:pt x="0" y="21219"/>
                    <a:pt x="21219" y="0"/>
                    <a:pt x="4739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153862">
                    <a:alpha val="100000"/>
                  </a:srgbClr>
                </a:gs>
                <a:gs pos="100000">
                  <a:srgbClr val="255389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es-MX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2194145" cy="21772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03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4544681" y="6812886"/>
            <a:ext cx="2780337" cy="823814"/>
            <a:chOff x="0" y="0"/>
            <a:chExt cx="1371583" cy="4064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371583" cy="406400"/>
            </a:xfrm>
            <a:custGeom>
              <a:avLst/>
              <a:gdLst/>
              <a:ahLst/>
              <a:cxnLst/>
              <a:rect l="l" t="t" r="r" b="b"/>
              <a:pathLst>
                <a:path w="1371583" h="406400">
                  <a:moveTo>
                    <a:pt x="1168383" y="0"/>
                  </a:moveTo>
                  <a:cubicBezTo>
                    <a:pt x="1280607" y="0"/>
                    <a:pt x="1371583" y="90976"/>
                    <a:pt x="1371583" y="203200"/>
                  </a:cubicBezTo>
                  <a:cubicBezTo>
                    <a:pt x="1371583" y="315424"/>
                    <a:pt x="1280607" y="406400"/>
                    <a:pt x="1168383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365679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66675"/>
              <a:ext cx="1371583" cy="4730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19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2375054" y="9448108"/>
            <a:ext cx="6580569" cy="838892"/>
            <a:chOff x="0" y="0"/>
            <a:chExt cx="3770039" cy="480605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3770038" cy="480605"/>
            </a:xfrm>
            <a:custGeom>
              <a:avLst/>
              <a:gdLst/>
              <a:ahLst/>
              <a:cxnLst/>
              <a:rect l="l" t="t" r="r" b="b"/>
              <a:pathLst>
                <a:path w="3770038" h="480605">
                  <a:moveTo>
                    <a:pt x="203200" y="0"/>
                  </a:moveTo>
                  <a:lnTo>
                    <a:pt x="3770038" y="0"/>
                  </a:lnTo>
                  <a:lnTo>
                    <a:pt x="3566838" y="480605"/>
                  </a:lnTo>
                  <a:lnTo>
                    <a:pt x="0" y="480605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1C3F60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101600" y="-66675"/>
              <a:ext cx="3566839" cy="5472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19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>
            <a:off x="807688" y="403945"/>
            <a:ext cx="1249511" cy="1249511"/>
          </a:xfrm>
          <a:custGeom>
            <a:avLst/>
            <a:gdLst/>
            <a:ahLst/>
            <a:cxnLst/>
            <a:rect l="l" t="t" r="r" b="b"/>
            <a:pathLst>
              <a:path w="1249511" h="1249511">
                <a:moveTo>
                  <a:pt x="0" y="0"/>
                </a:moveTo>
                <a:lnTo>
                  <a:pt x="1249510" y="0"/>
                </a:lnTo>
                <a:lnTo>
                  <a:pt x="1249510" y="1249510"/>
                </a:lnTo>
                <a:lnTo>
                  <a:pt x="0" y="12495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17" name="Freeform 17"/>
          <p:cNvSpPr/>
          <p:nvPr/>
        </p:nvSpPr>
        <p:spPr>
          <a:xfrm>
            <a:off x="15665338" y="-546955"/>
            <a:ext cx="2546439" cy="2565094"/>
          </a:xfrm>
          <a:custGeom>
            <a:avLst/>
            <a:gdLst/>
            <a:ahLst/>
            <a:cxnLst/>
            <a:rect l="l" t="t" r="r" b="b"/>
            <a:pathLst>
              <a:path w="2546439" h="2565094">
                <a:moveTo>
                  <a:pt x="0" y="0"/>
                </a:moveTo>
                <a:lnTo>
                  <a:pt x="2546439" y="0"/>
                </a:lnTo>
                <a:lnTo>
                  <a:pt x="2546439" y="2565094"/>
                </a:lnTo>
                <a:lnTo>
                  <a:pt x="0" y="256509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18" name="TextBox 18"/>
          <p:cNvSpPr txBox="1"/>
          <p:nvPr/>
        </p:nvSpPr>
        <p:spPr>
          <a:xfrm>
            <a:off x="1028700" y="3618616"/>
            <a:ext cx="7133235" cy="20861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324"/>
              </a:lnSpc>
            </a:pPr>
            <a:r>
              <a:rPr lang="en-US" sz="6403">
                <a:solidFill>
                  <a:srgbClr val="36567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Máquina de hielo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028700" y="2649547"/>
            <a:ext cx="6296317" cy="10357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324"/>
              </a:lnSpc>
            </a:pPr>
            <a:r>
              <a:rPr lang="en-US" sz="6403">
                <a:solidFill>
                  <a:srgbClr val="0B13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Proceso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4675411" y="6970793"/>
            <a:ext cx="2518877" cy="441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</a:pPr>
            <a:r>
              <a:rPr lang="en-US" sz="2499">
                <a:solidFill>
                  <a:srgbClr val="FFFFFF"/>
                </a:solidFill>
                <a:latin typeface="Helios Extended"/>
                <a:ea typeface="Helios Extended"/>
                <a:cs typeface="Helios Extended"/>
                <a:sym typeface="Helios Extended"/>
              </a:rPr>
              <a:t>PLAY</a:t>
            </a:r>
          </a:p>
        </p:txBody>
      </p:sp>
      <p:pic>
        <p:nvPicPr>
          <p:cNvPr id="21" name="Picture 12.mp4">
            <a:hlinkClick r:id="" action="ppaction://media"/>
            <a:hlinkHover r:id="" action="ppaction://ole?verb=0"/>
            <a:extLst>
              <a:ext uri="{FF2B5EF4-FFF2-40B4-BE49-F238E27FC236}">
                <a16:creationId xmlns:a16="http://schemas.microsoft.com/office/drawing/2014/main" id="{3C0FF9DB-25D3-5ABB-02B1-65B98130039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2380" y="2005302"/>
            <a:ext cx="8716973" cy="49341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805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503897" y="-1872761"/>
            <a:ext cx="8937668" cy="893766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t="-25115" b="-25115"/>
              </a:stretch>
            </a:blipFill>
            <a:ln w="161925" cap="sq">
              <a:solidFill>
                <a:srgbClr val="0D3F83"/>
              </a:solidFill>
              <a:prstDash val="solid"/>
              <a:miter/>
            </a:ln>
          </p:spPr>
          <p:txBody>
            <a:bodyPr/>
            <a:lstStyle/>
            <a:p>
              <a:endParaRPr lang="es-MX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7315676" y="8319256"/>
            <a:ext cx="11534968" cy="11534968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13165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76200" y="9525"/>
              <a:ext cx="660400" cy="7270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43"/>
                </a:lnSpc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9904754" y="4630550"/>
            <a:ext cx="6067977" cy="6067977"/>
          </a:xfrm>
          <a:custGeom>
            <a:avLst/>
            <a:gdLst/>
            <a:ahLst/>
            <a:cxnLst/>
            <a:rect l="l" t="t" r="r" b="b"/>
            <a:pathLst>
              <a:path w="6067977" h="6067977">
                <a:moveTo>
                  <a:pt x="0" y="0"/>
                </a:moveTo>
                <a:lnTo>
                  <a:pt x="6067977" y="0"/>
                </a:lnTo>
                <a:lnTo>
                  <a:pt x="6067977" y="6067977"/>
                </a:lnTo>
                <a:lnTo>
                  <a:pt x="0" y="606797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9999"/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grpSp>
        <p:nvGrpSpPr>
          <p:cNvPr id="8" name="Group 8"/>
          <p:cNvGrpSpPr/>
          <p:nvPr/>
        </p:nvGrpSpPr>
        <p:grpSpPr>
          <a:xfrm>
            <a:off x="10188818" y="4590293"/>
            <a:ext cx="5078007" cy="5078007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4"/>
              <a:stretch>
                <a:fillRect l="-25614" r="-25614"/>
              </a:stretch>
            </a:blipFill>
            <a:ln w="161925" cap="sq">
              <a:solidFill>
                <a:srgbClr val="38B6FF"/>
              </a:solidFill>
              <a:prstDash val="solid"/>
              <a:miter/>
            </a:ln>
          </p:spPr>
          <p:txBody>
            <a:bodyPr/>
            <a:lstStyle/>
            <a:p>
              <a:endParaRPr lang="es-MX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-1096985" y="4866766"/>
            <a:ext cx="8622024" cy="770366"/>
            <a:chOff x="0" y="0"/>
            <a:chExt cx="2222433" cy="198571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222433" cy="198571"/>
            </a:xfrm>
            <a:custGeom>
              <a:avLst/>
              <a:gdLst/>
              <a:ahLst/>
              <a:cxnLst/>
              <a:rect l="l" t="t" r="r" b="b"/>
              <a:pathLst>
                <a:path w="2222433" h="198571">
                  <a:moveTo>
                    <a:pt x="45794" y="0"/>
                  </a:moveTo>
                  <a:lnTo>
                    <a:pt x="2176639" y="0"/>
                  </a:lnTo>
                  <a:cubicBezTo>
                    <a:pt x="2201931" y="0"/>
                    <a:pt x="2222433" y="20503"/>
                    <a:pt x="2222433" y="45794"/>
                  </a:cubicBezTo>
                  <a:lnTo>
                    <a:pt x="2222433" y="152777"/>
                  </a:lnTo>
                  <a:cubicBezTo>
                    <a:pt x="2222433" y="178069"/>
                    <a:pt x="2201931" y="198571"/>
                    <a:pt x="2176639" y="198571"/>
                  </a:cubicBezTo>
                  <a:lnTo>
                    <a:pt x="45794" y="198571"/>
                  </a:lnTo>
                  <a:cubicBezTo>
                    <a:pt x="20503" y="198571"/>
                    <a:pt x="0" y="178069"/>
                    <a:pt x="0" y="152777"/>
                  </a:cubicBezTo>
                  <a:lnTo>
                    <a:pt x="0" y="45794"/>
                  </a:lnTo>
                  <a:cubicBezTo>
                    <a:pt x="0" y="20503"/>
                    <a:pt x="20503" y="0"/>
                    <a:pt x="45794" y="0"/>
                  </a:cubicBezTo>
                  <a:close/>
                </a:path>
              </a:pathLst>
            </a:custGeom>
            <a:solidFill>
              <a:srgbClr val="0D3F83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66675"/>
              <a:ext cx="2222433" cy="26524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43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-2061615" y="6811107"/>
            <a:ext cx="9586654" cy="770366"/>
            <a:chOff x="0" y="0"/>
            <a:chExt cx="2471078" cy="198571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471078" cy="198571"/>
            </a:xfrm>
            <a:custGeom>
              <a:avLst/>
              <a:gdLst/>
              <a:ahLst/>
              <a:cxnLst/>
              <a:rect l="l" t="t" r="r" b="b"/>
              <a:pathLst>
                <a:path w="2471078" h="198571">
                  <a:moveTo>
                    <a:pt x="41186" y="0"/>
                  </a:moveTo>
                  <a:lnTo>
                    <a:pt x="2429892" y="0"/>
                  </a:lnTo>
                  <a:cubicBezTo>
                    <a:pt x="2452639" y="0"/>
                    <a:pt x="2471078" y="18440"/>
                    <a:pt x="2471078" y="41186"/>
                  </a:cubicBezTo>
                  <a:lnTo>
                    <a:pt x="2471078" y="157385"/>
                  </a:lnTo>
                  <a:cubicBezTo>
                    <a:pt x="2471078" y="180132"/>
                    <a:pt x="2452639" y="198571"/>
                    <a:pt x="2429892" y="198571"/>
                  </a:cubicBezTo>
                  <a:lnTo>
                    <a:pt x="41186" y="198571"/>
                  </a:lnTo>
                  <a:cubicBezTo>
                    <a:pt x="18440" y="198571"/>
                    <a:pt x="0" y="180132"/>
                    <a:pt x="0" y="157385"/>
                  </a:cubicBezTo>
                  <a:lnTo>
                    <a:pt x="0" y="41186"/>
                  </a:lnTo>
                  <a:cubicBezTo>
                    <a:pt x="0" y="18440"/>
                    <a:pt x="18440" y="0"/>
                    <a:pt x="41186" y="0"/>
                  </a:cubicBezTo>
                  <a:close/>
                </a:path>
              </a:pathLst>
            </a:custGeom>
            <a:solidFill>
              <a:srgbClr val="0D3F83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66675"/>
              <a:ext cx="2471078" cy="26524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43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898853" y="4802508"/>
            <a:ext cx="951913" cy="951913"/>
            <a:chOff x="0" y="0"/>
            <a:chExt cx="812800" cy="8128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8B6FF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76200" y="9525"/>
              <a:ext cx="660400" cy="7270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43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882861" y="6706995"/>
            <a:ext cx="951913" cy="951913"/>
            <a:chOff x="0" y="0"/>
            <a:chExt cx="812800" cy="81280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8B6FF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76200" y="9525"/>
              <a:ext cx="660400" cy="7270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43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990908" y="4919798"/>
            <a:ext cx="717334" cy="717334"/>
            <a:chOff x="0" y="0"/>
            <a:chExt cx="812800" cy="8128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76200" y="9525"/>
              <a:ext cx="660400" cy="7270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43"/>
                </a:lnSpc>
              </a:pPr>
              <a:endParaRPr/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1000151" y="6837623"/>
            <a:ext cx="717334" cy="717334"/>
            <a:chOff x="0" y="0"/>
            <a:chExt cx="812800" cy="812800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76200" y="9525"/>
              <a:ext cx="660400" cy="7270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43"/>
                </a:lnSpc>
              </a:pPr>
              <a:endParaRPr/>
            </a:p>
          </p:txBody>
        </p:sp>
      </p:grpSp>
      <p:grpSp>
        <p:nvGrpSpPr>
          <p:cNvPr id="28" name="Group 28"/>
          <p:cNvGrpSpPr/>
          <p:nvPr/>
        </p:nvGrpSpPr>
        <p:grpSpPr>
          <a:xfrm>
            <a:off x="-2061615" y="8649104"/>
            <a:ext cx="9586654" cy="770366"/>
            <a:chOff x="0" y="0"/>
            <a:chExt cx="2471078" cy="198571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2471078" cy="198571"/>
            </a:xfrm>
            <a:custGeom>
              <a:avLst/>
              <a:gdLst/>
              <a:ahLst/>
              <a:cxnLst/>
              <a:rect l="l" t="t" r="r" b="b"/>
              <a:pathLst>
                <a:path w="2471078" h="198571">
                  <a:moveTo>
                    <a:pt x="41186" y="0"/>
                  </a:moveTo>
                  <a:lnTo>
                    <a:pt x="2429892" y="0"/>
                  </a:lnTo>
                  <a:cubicBezTo>
                    <a:pt x="2452639" y="0"/>
                    <a:pt x="2471078" y="18440"/>
                    <a:pt x="2471078" y="41186"/>
                  </a:cubicBezTo>
                  <a:lnTo>
                    <a:pt x="2471078" y="157385"/>
                  </a:lnTo>
                  <a:cubicBezTo>
                    <a:pt x="2471078" y="180132"/>
                    <a:pt x="2452639" y="198571"/>
                    <a:pt x="2429892" y="198571"/>
                  </a:cubicBezTo>
                  <a:lnTo>
                    <a:pt x="41186" y="198571"/>
                  </a:lnTo>
                  <a:cubicBezTo>
                    <a:pt x="18440" y="198571"/>
                    <a:pt x="0" y="180132"/>
                    <a:pt x="0" y="157385"/>
                  </a:cubicBezTo>
                  <a:lnTo>
                    <a:pt x="0" y="41186"/>
                  </a:lnTo>
                  <a:cubicBezTo>
                    <a:pt x="0" y="18440"/>
                    <a:pt x="18440" y="0"/>
                    <a:pt x="41186" y="0"/>
                  </a:cubicBezTo>
                  <a:close/>
                </a:path>
              </a:pathLst>
            </a:custGeom>
            <a:solidFill>
              <a:srgbClr val="0D3F83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0" y="-66675"/>
              <a:ext cx="2471078" cy="26524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43"/>
                </a:lnSpc>
              </a:pPr>
              <a:endParaRPr/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7525039" y="920557"/>
            <a:ext cx="620165" cy="620165"/>
            <a:chOff x="0" y="0"/>
            <a:chExt cx="812800" cy="812800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13165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33" name="TextBox 33"/>
            <p:cNvSpPr txBox="1"/>
            <p:nvPr/>
          </p:nvSpPr>
          <p:spPr>
            <a:xfrm>
              <a:off x="76200" y="9525"/>
              <a:ext cx="660400" cy="7270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43"/>
                </a:lnSpc>
              </a:pPr>
              <a:endParaRPr/>
            </a:p>
          </p:txBody>
        </p:sp>
      </p:grpSp>
      <p:grpSp>
        <p:nvGrpSpPr>
          <p:cNvPr id="34" name="Group 34"/>
          <p:cNvGrpSpPr/>
          <p:nvPr/>
        </p:nvGrpSpPr>
        <p:grpSpPr>
          <a:xfrm>
            <a:off x="8844633" y="-923410"/>
            <a:ext cx="1752322" cy="1752322"/>
            <a:chOff x="0" y="0"/>
            <a:chExt cx="812800" cy="812800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8B6FF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36" name="TextBox 36"/>
            <p:cNvSpPr txBox="1"/>
            <p:nvPr/>
          </p:nvSpPr>
          <p:spPr>
            <a:xfrm>
              <a:off x="76200" y="9525"/>
              <a:ext cx="660400" cy="7270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43"/>
                </a:lnSpc>
              </a:pPr>
              <a:endParaRPr/>
            </a:p>
          </p:txBody>
        </p:sp>
      </p:grpSp>
      <p:sp>
        <p:nvSpPr>
          <p:cNvPr id="37" name="Freeform 37"/>
          <p:cNvSpPr/>
          <p:nvPr/>
        </p:nvSpPr>
        <p:spPr>
          <a:xfrm>
            <a:off x="1275288" y="5101122"/>
            <a:ext cx="237243" cy="354686"/>
          </a:xfrm>
          <a:custGeom>
            <a:avLst/>
            <a:gdLst/>
            <a:ahLst/>
            <a:cxnLst/>
            <a:rect l="l" t="t" r="r" b="b"/>
            <a:pathLst>
              <a:path w="237243" h="354686">
                <a:moveTo>
                  <a:pt x="0" y="0"/>
                </a:moveTo>
                <a:lnTo>
                  <a:pt x="237243" y="0"/>
                </a:lnTo>
                <a:lnTo>
                  <a:pt x="237243" y="354686"/>
                </a:lnTo>
                <a:lnTo>
                  <a:pt x="0" y="35468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38" name="Freeform 38"/>
          <p:cNvSpPr/>
          <p:nvPr/>
        </p:nvSpPr>
        <p:spPr>
          <a:xfrm>
            <a:off x="1275288" y="7064907"/>
            <a:ext cx="237243" cy="354686"/>
          </a:xfrm>
          <a:custGeom>
            <a:avLst/>
            <a:gdLst/>
            <a:ahLst/>
            <a:cxnLst/>
            <a:rect l="l" t="t" r="r" b="b"/>
            <a:pathLst>
              <a:path w="237243" h="354686">
                <a:moveTo>
                  <a:pt x="0" y="0"/>
                </a:moveTo>
                <a:lnTo>
                  <a:pt x="237243" y="0"/>
                </a:lnTo>
                <a:lnTo>
                  <a:pt x="237243" y="354686"/>
                </a:lnTo>
                <a:lnTo>
                  <a:pt x="0" y="35468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grpSp>
        <p:nvGrpSpPr>
          <p:cNvPr id="39" name="Group 39"/>
          <p:cNvGrpSpPr/>
          <p:nvPr/>
        </p:nvGrpSpPr>
        <p:grpSpPr>
          <a:xfrm>
            <a:off x="898853" y="8547943"/>
            <a:ext cx="951913" cy="951913"/>
            <a:chOff x="0" y="0"/>
            <a:chExt cx="812800" cy="812800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8B6FF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41" name="TextBox 41"/>
            <p:cNvSpPr txBox="1"/>
            <p:nvPr/>
          </p:nvSpPr>
          <p:spPr>
            <a:xfrm>
              <a:off x="76200" y="9525"/>
              <a:ext cx="660400" cy="7270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43"/>
                </a:lnSpc>
              </a:pPr>
              <a:endParaRPr/>
            </a:p>
          </p:txBody>
        </p:sp>
      </p:grpSp>
      <p:grpSp>
        <p:nvGrpSpPr>
          <p:cNvPr id="42" name="Group 42"/>
          <p:cNvGrpSpPr/>
          <p:nvPr/>
        </p:nvGrpSpPr>
        <p:grpSpPr>
          <a:xfrm>
            <a:off x="1000151" y="8656905"/>
            <a:ext cx="717334" cy="717334"/>
            <a:chOff x="0" y="0"/>
            <a:chExt cx="812800" cy="812800"/>
          </a:xfrm>
        </p:grpSpPr>
        <p:sp>
          <p:nvSpPr>
            <p:cNvPr id="43" name="Freeform 4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44" name="TextBox 44"/>
            <p:cNvSpPr txBox="1"/>
            <p:nvPr/>
          </p:nvSpPr>
          <p:spPr>
            <a:xfrm>
              <a:off x="76200" y="9525"/>
              <a:ext cx="660400" cy="7270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43"/>
                </a:lnSpc>
              </a:pPr>
              <a:endParaRPr/>
            </a:p>
          </p:txBody>
        </p:sp>
      </p:grpSp>
      <p:sp>
        <p:nvSpPr>
          <p:cNvPr id="45" name="Freeform 45"/>
          <p:cNvSpPr/>
          <p:nvPr/>
        </p:nvSpPr>
        <p:spPr>
          <a:xfrm>
            <a:off x="1275288" y="8870414"/>
            <a:ext cx="237243" cy="354686"/>
          </a:xfrm>
          <a:custGeom>
            <a:avLst/>
            <a:gdLst/>
            <a:ahLst/>
            <a:cxnLst/>
            <a:rect l="l" t="t" r="r" b="b"/>
            <a:pathLst>
              <a:path w="237243" h="354686">
                <a:moveTo>
                  <a:pt x="0" y="0"/>
                </a:moveTo>
                <a:lnTo>
                  <a:pt x="237243" y="0"/>
                </a:lnTo>
                <a:lnTo>
                  <a:pt x="237243" y="354687"/>
                </a:lnTo>
                <a:lnTo>
                  <a:pt x="0" y="35468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46" name="AutoShape 46"/>
          <p:cNvSpPr/>
          <p:nvPr/>
        </p:nvSpPr>
        <p:spPr>
          <a:xfrm>
            <a:off x="1471261" y="8245285"/>
            <a:ext cx="727027" cy="12008"/>
          </a:xfrm>
          <a:prstGeom prst="line">
            <a:avLst/>
          </a:prstGeom>
          <a:ln w="38100" cap="flat">
            <a:solidFill>
              <a:srgbClr val="000000"/>
            </a:solidFill>
            <a:prstDash val="sysDash"/>
            <a:headEnd type="none" w="sm" len="sm"/>
            <a:tailEnd type="none" w="sm" len="sm"/>
          </a:ln>
        </p:spPr>
        <p:txBody>
          <a:bodyPr/>
          <a:lstStyle/>
          <a:p>
            <a:endParaRPr lang="es-MX"/>
          </a:p>
        </p:txBody>
      </p:sp>
      <p:sp>
        <p:nvSpPr>
          <p:cNvPr id="47" name="AutoShape 47"/>
          <p:cNvSpPr/>
          <p:nvPr/>
        </p:nvSpPr>
        <p:spPr>
          <a:xfrm flipH="1" flipV="1">
            <a:off x="1482544" y="5637132"/>
            <a:ext cx="10947" cy="566962"/>
          </a:xfrm>
          <a:prstGeom prst="line">
            <a:avLst/>
          </a:prstGeom>
          <a:ln w="38100" cap="flat">
            <a:solidFill>
              <a:srgbClr val="000000"/>
            </a:solidFill>
            <a:prstDash val="sysDash"/>
            <a:headEnd type="none" w="sm" len="sm"/>
            <a:tailEnd type="none" w="sm" len="sm"/>
          </a:ln>
        </p:spPr>
        <p:txBody>
          <a:bodyPr/>
          <a:lstStyle/>
          <a:p>
            <a:endParaRPr lang="es-MX"/>
          </a:p>
        </p:txBody>
      </p:sp>
      <p:sp>
        <p:nvSpPr>
          <p:cNvPr id="48" name="AutoShape 48"/>
          <p:cNvSpPr/>
          <p:nvPr/>
        </p:nvSpPr>
        <p:spPr>
          <a:xfrm flipH="1" flipV="1">
            <a:off x="1412956" y="7659276"/>
            <a:ext cx="10947" cy="566962"/>
          </a:xfrm>
          <a:prstGeom prst="line">
            <a:avLst/>
          </a:prstGeom>
          <a:ln w="38100" cap="flat">
            <a:solidFill>
              <a:srgbClr val="000000"/>
            </a:solidFill>
            <a:prstDash val="sysDash"/>
            <a:headEnd type="none" w="sm" len="sm"/>
            <a:tailEnd type="none" w="sm" len="sm"/>
          </a:ln>
        </p:spPr>
        <p:txBody>
          <a:bodyPr/>
          <a:lstStyle/>
          <a:p>
            <a:endParaRPr lang="es-MX"/>
          </a:p>
        </p:txBody>
      </p:sp>
      <p:sp>
        <p:nvSpPr>
          <p:cNvPr id="49" name="AutoShape 49"/>
          <p:cNvSpPr/>
          <p:nvPr/>
        </p:nvSpPr>
        <p:spPr>
          <a:xfrm>
            <a:off x="1512846" y="6223141"/>
            <a:ext cx="727027" cy="12008"/>
          </a:xfrm>
          <a:prstGeom prst="line">
            <a:avLst/>
          </a:prstGeom>
          <a:ln w="38100" cap="flat">
            <a:solidFill>
              <a:srgbClr val="000000"/>
            </a:solidFill>
            <a:prstDash val="sysDash"/>
            <a:headEnd type="none" w="sm" len="sm"/>
            <a:tailEnd type="none" w="sm" len="sm"/>
          </a:ln>
        </p:spPr>
        <p:txBody>
          <a:bodyPr/>
          <a:lstStyle/>
          <a:p>
            <a:endParaRPr lang="es-MX"/>
          </a:p>
        </p:txBody>
      </p:sp>
      <p:sp>
        <p:nvSpPr>
          <p:cNvPr id="50" name="AutoShape 50"/>
          <p:cNvSpPr/>
          <p:nvPr/>
        </p:nvSpPr>
        <p:spPr>
          <a:xfrm flipH="1" flipV="1">
            <a:off x="1353345" y="9500224"/>
            <a:ext cx="10947" cy="566962"/>
          </a:xfrm>
          <a:prstGeom prst="line">
            <a:avLst/>
          </a:prstGeom>
          <a:ln w="38100" cap="flat">
            <a:solidFill>
              <a:srgbClr val="000000"/>
            </a:solidFill>
            <a:prstDash val="sysDash"/>
            <a:headEnd type="none" w="sm" len="sm"/>
            <a:tailEnd type="none" w="sm" len="sm"/>
          </a:ln>
        </p:spPr>
        <p:txBody>
          <a:bodyPr/>
          <a:lstStyle/>
          <a:p>
            <a:endParaRPr lang="es-MX"/>
          </a:p>
        </p:txBody>
      </p:sp>
      <p:sp>
        <p:nvSpPr>
          <p:cNvPr id="51" name="AutoShape 51"/>
          <p:cNvSpPr/>
          <p:nvPr/>
        </p:nvSpPr>
        <p:spPr>
          <a:xfrm>
            <a:off x="1424217" y="10036130"/>
            <a:ext cx="727027" cy="12008"/>
          </a:xfrm>
          <a:prstGeom prst="line">
            <a:avLst/>
          </a:prstGeom>
          <a:ln w="38100" cap="flat">
            <a:solidFill>
              <a:srgbClr val="000000"/>
            </a:solidFill>
            <a:prstDash val="sysDash"/>
            <a:headEnd type="none" w="sm" len="sm"/>
            <a:tailEnd type="none" w="sm" len="sm"/>
          </a:ln>
        </p:spPr>
        <p:txBody>
          <a:bodyPr/>
          <a:lstStyle/>
          <a:p>
            <a:endParaRPr lang="es-MX"/>
          </a:p>
        </p:txBody>
      </p:sp>
      <p:sp>
        <p:nvSpPr>
          <p:cNvPr id="52" name="TextBox 52"/>
          <p:cNvSpPr txBox="1"/>
          <p:nvPr/>
        </p:nvSpPr>
        <p:spPr>
          <a:xfrm>
            <a:off x="990908" y="1588346"/>
            <a:ext cx="8729886" cy="1819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981"/>
              </a:lnSpc>
            </a:pPr>
            <a:r>
              <a:rPr lang="en-US" sz="5817" b="1">
                <a:solidFill>
                  <a:srgbClr val="0C3E80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Ventajas de utilizar hielo en el concreto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990908" y="3417146"/>
            <a:ext cx="10019669" cy="11474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040"/>
              </a:lnSpc>
            </a:pPr>
            <a:r>
              <a:rPr lang="en-US" sz="2000" spc="48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De las múltiples ventajas que tiene el uso del hielo en el concreto</a:t>
            </a:r>
          </a:p>
          <a:p>
            <a:pPr algn="l">
              <a:lnSpc>
                <a:spcPts val="3040"/>
              </a:lnSpc>
            </a:pPr>
            <a:r>
              <a:rPr lang="en-US" sz="2000" spc="48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podemos destacar las siguientes, las cuales destacan por su</a:t>
            </a:r>
          </a:p>
          <a:p>
            <a:pPr marL="0" lvl="0" indent="0" algn="l">
              <a:lnSpc>
                <a:spcPts val="3040"/>
              </a:lnSpc>
            </a:pPr>
            <a:r>
              <a:rPr lang="en-US" sz="2000" spc="48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relevancia en el sistema de enfriamiento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2239558" y="5079852"/>
            <a:ext cx="5285481" cy="3759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715"/>
              </a:lnSpc>
            </a:pPr>
            <a:r>
              <a:rPr lang="en-US" sz="2424" b="1" spc="24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Control de temperatura</a:t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2239558" y="7013502"/>
            <a:ext cx="4250178" cy="3759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715"/>
              </a:lnSpc>
            </a:pPr>
            <a:r>
              <a:rPr lang="en-US" sz="2424" b="1" spc="24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Tiempo de fraguado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2239558" y="8820606"/>
            <a:ext cx="4927579" cy="3759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715"/>
              </a:lnSpc>
            </a:pPr>
            <a:r>
              <a:rPr lang="en-US" sz="2424" b="1" spc="24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Seguridad</a:t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2305842" y="5759575"/>
            <a:ext cx="5362828" cy="7664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040"/>
              </a:lnSpc>
            </a:pPr>
            <a:r>
              <a:rPr lang="en-US" sz="2000" spc="48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Reduce y homogeneiza la temperatura </a:t>
            </a:r>
          </a:p>
          <a:p>
            <a:pPr marL="0" lvl="0" indent="0" algn="l">
              <a:lnSpc>
                <a:spcPts val="3040"/>
              </a:lnSpc>
            </a:pPr>
            <a:r>
              <a:rPr lang="en-US" sz="2000" spc="48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del concreto, mejorando su calidad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2239873" y="7781498"/>
            <a:ext cx="5944319" cy="7664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040"/>
              </a:lnSpc>
            </a:pPr>
            <a:r>
              <a:rPr lang="en-US" sz="2000" spc="48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Alarga el tiempo de fraguado del concreto, brindando más tiempo para trabajar</a:t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2239558" y="9414131"/>
            <a:ext cx="5944319" cy="7664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040"/>
              </a:lnSpc>
            </a:pPr>
            <a:r>
              <a:rPr lang="en-US" sz="2000" spc="48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Minimiza el riesgo de accidentes al reducir la manipulación manual de hielo</a:t>
            </a:r>
          </a:p>
        </p:txBody>
      </p:sp>
      <p:sp>
        <p:nvSpPr>
          <p:cNvPr id="60" name="Freeform 60"/>
          <p:cNvSpPr/>
          <p:nvPr/>
        </p:nvSpPr>
        <p:spPr>
          <a:xfrm>
            <a:off x="789653" y="354342"/>
            <a:ext cx="1249511" cy="1249511"/>
          </a:xfrm>
          <a:custGeom>
            <a:avLst/>
            <a:gdLst/>
            <a:ahLst/>
            <a:cxnLst/>
            <a:rect l="l" t="t" r="r" b="b"/>
            <a:pathLst>
              <a:path w="1249511" h="1249511">
                <a:moveTo>
                  <a:pt x="0" y="0"/>
                </a:moveTo>
                <a:lnTo>
                  <a:pt x="1249510" y="0"/>
                </a:lnTo>
                <a:lnTo>
                  <a:pt x="1249510" y="1249510"/>
                </a:lnTo>
                <a:lnTo>
                  <a:pt x="0" y="124951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100000">
              <a:srgbClr val="E6E6E6">
                <a:alpha val="100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495939" y="6465377"/>
            <a:ext cx="6191481" cy="5626509"/>
          </a:xfrm>
          <a:custGeom>
            <a:avLst/>
            <a:gdLst/>
            <a:ahLst/>
            <a:cxnLst/>
            <a:rect l="l" t="t" r="r" b="b"/>
            <a:pathLst>
              <a:path w="6191481" h="5626509">
                <a:moveTo>
                  <a:pt x="0" y="0"/>
                </a:moveTo>
                <a:lnTo>
                  <a:pt x="6191481" y="0"/>
                </a:lnTo>
                <a:lnTo>
                  <a:pt x="6191481" y="5626508"/>
                </a:lnTo>
                <a:lnTo>
                  <a:pt x="0" y="562650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3" name="Freeform 3"/>
          <p:cNvSpPr/>
          <p:nvPr/>
        </p:nvSpPr>
        <p:spPr>
          <a:xfrm rot="-5400000">
            <a:off x="-135550" y="6254248"/>
            <a:ext cx="6673358" cy="6064414"/>
          </a:xfrm>
          <a:custGeom>
            <a:avLst/>
            <a:gdLst/>
            <a:ahLst/>
            <a:cxnLst/>
            <a:rect l="l" t="t" r="r" b="b"/>
            <a:pathLst>
              <a:path w="6673358" h="6064414">
                <a:moveTo>
                  <a:pt x="0" y="0"/>
                </a:moveTo>
                <a:lnTo>
                  <a:pt x="6673358" y="0"/>
                </a:lnTo>
                <a:lnTo>
                  <a:pt x="6673358" y="6064414"/>
                </a:lnTo>
                <a:lnTo>
                  <a:pt x="0" y="606441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9000"/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4" name="Freeform 4"/>
          <p:cNvSpPr/>
          <p:nvPr/>
        </p:nvSpPr>
        <p:spPr>
          <a:xfrm rot="-5400000">
            <a:off x="5516337" y="6395441"/>
            <a:ext cx="6673358" cy="6064414"/>
          </a:xfrm>
          <a:custGeom>
            <a:avLst/>
            <a:gdLst/>
            <a:ahLst/>
            <a:cxnLst/>
            <a:rect l="l" t="t" r="r" b="b"/>
            <a:pathLst>
              <a:path w="6673358" h="6064414">
                <a:moveTo>
                  <a:pt x="0" y="0"/>
                </a:moveTo>
                <a:lnTo>
                  <a:pt x="6673358" y="0"/>
                </a:lnTo>
                <a:lnTo>
                  <a:pt x="6673358" y="6064414"/>
                </a:lnTo>
                <a:lnTo>
                  <a:pt x="0" y="606441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5" name="Freeform 5"/>
          <p:cNvSpPr/>
          <p:nvPr/>
        </p:nvSpPr>
        <p:spPr>
          <a:xfrm rot="-5400000">
            <a:off x="10964086" y="6487362"/>
            <a:ext cx="6673358" cy="6064414"/>
          </a:xfrm>
          <a:custGeom>
            <a:avLst/>
            <a:gdLst/>
            <a:ahLst/>
            <a:cxnLst/>
            <a:rect l="l" t="t" r="r" b="b"/>
            <a:pathLst>
              <a:path w="6673358" h="6064414">
                <a:moveTo>
                  <a:pt x="0" y="0"/>
                </a:moveTo>
                <a:lnTo>
                  <a:pt x="6673358" y="0"/>
                </a:lnTo>
                <a:lnTo>
                  <a:pt x="6673358" y="6064414"/>
                </a:lnTo>
                <a:lnTo>
                  <a:pt x="0" y="606441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6" name="Freeform 6"/>
          <p:cNvSpPr/>
          <p:nvPr/>
        </p:nvSpPr>
        <p:spPr>
          <a:xfrm rot="-5400000">
            <a:off x="6155154" y="6465377"/>
            <a:ext cx="6191481" cy="5626509"/>
          </a:xfrm>
          <a:custGeom>
            <a:avLst/>
            <a:gdLst/>
            <a:ahLst/>
            <a:cxnLst/>
            <a:rect l="l" t="t" r="r" b="b"/>
            <a:pathLst>
              <a:path w="6191481" h="5626509">
                <a:moveTo>
                  <a:pt x="0" y="0"/>
                </a:moveTo>
                <a:lnTo>
                  <a:pt x="6191481" y="0"/>
                </a:lnTo>
                <a:lnTo>
                  <a:pt x="6191481" y="5626508"/>
                </a:lnTo>
                <a:lnTo>
                  <a:pt x="0" y="56265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9000"/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grpSp>
        <p:nvGrpSpPr>
          <p:cNvPr id="7" name="Group 7"/>
          <p:cNvGrpSpPr/>
          <p:nvPr/>
        </p:nvGrpSpPr>
        <p:grpSpPr>
          <a:xfrm>
            <a:off x="1125317" y="6182890"/>
            <a:ext cx="5108020" cy="5943877"/>
            <a:chOff x="0" y="0"/>
            <a:chExt cx="6985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10505"/>
              <a:ext cx="698500" cy="791790"/>
            </a:xfrm>
            <a:custGeom>
              <a:avLst/>
              <a:gdLst/>
              <a:ahLst/>
              <a:cxnLst/>
              <a:rect l="l" t="t" r="r" b="b"/>
              <a:pathLst>
                <a:path w="698500" h="791790">
                  <a:moveTo>
                    <a:pt x="396534" y="17006"/>
                  </a:moveTo>
                  <a:lnTo>
                    <a:pt x="651216" y="165184"/>
                  </a:lnTo>
                  <a:cubicBezTo>
                    <a:pt x="680490" y="182217"/>
                    <a:pt x="698500" y="213531"/>
                    <a:pt x="698500" y="247400"/>
                  </a:cubicBezTo>
                  <a:lnTo>
                    <a:pt x="698500" y="544390"/>
                  </a:lnTo>
                  <a:cubicBezTo>
                    <a:pt x="698500" y="578259"/>
                    <a:pt x="680490" y="609573"/>
                    <a:pt x="651216" y="626606"/>
                  </a:cubicBezTo>
                  <a:lnTo>
                    <a:pt x="396534" y="774784"/>
                  </a:lnTo>
                  <a:cubicBezTo>
                    <a:pt x="367305" y="791790"/>
                    <a:pt x="331195" y="791790"/>
                    <a:pt x="301966" y="774784"/>
                  </a:cubicBezTo>
                  <a:lnTo>
                    <a:pt x="47284" y="626606"/>
                  </a:lnTo>
                  <a:cubicBezTo>
                    <a:pt x="18010" y="609573"/>
                    <a:pt x="0" y="578259"/>
                    <a:pt x="0" y="544390"/>
                  </a:cubicBezTo>
                  <a:lnTo>
                    <a:pt x="0" y="247400"/>
                  </a:lnTo>
                  <a:cubicBezTo>
                    <a:pt x="0" y="213531"/>
                    <a:pt x="18010" y="182217"/>
                    <a:pt x="47284" y="165184"/>
                  </a:cubicBezTo>
                  <a:lnTo>
                    <a:pt x="301966" y="17006"/>
                  </a:lnTo>
                  <a:cubicBezTo>
                    <a:pt x="331195" y="0"/>
                    <a:pt x="367305" y="0"/>
                    <a:pt x="396534" y="17006"/>
                  </a:cubicBezTo>
                  <a:close/>
                </a:path>
              </a:pathLst>
            </a:custGeom>
            <a:gradFill rotWithShape="1">
              <a:gsLst>
                <a:gs pos="0">
                  <a:srgbClr val="3183ED">
                    <a:alpha val="100000"/>
                  </a:srgbClr>
                </a:gs>
                <a:gs pos="100000">
                  <a:srgbClr val="56CCF2">
                    <a:alpha val="100000"/>
                  </a:srgbClr>
                </a:gs>
              </a:gsLst>
              <a:lin ang="5400000"/>
            </a:gra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s-MX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594733" y="6182890"/>
            <a:ext cx="5108020" cy="5943877"/>
            <a:chOff x="0" y="0"/>
            <a:chExt cx="6985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10505"/>
              <a:ext cx="698500" cy="791790"/>
            </a:xfrm>
            <a:custGeom>
              <a:avLst/>
              <a:gdLst/>
              <a:ahLst/>
              <a:cxnLst/>
              <a:rect l="l" t="t" r="r" b="b"/>
              <a:pathLst>
                <a:path w="698500" h="791790">
                  <a:moveTo>
                    <a:pt x="396534" y="17006"/>
                  </a:moveTo>
                  <a:lnTo>
                    <a:pt x="651216" y="165184"/>
                  </a:lnTo>
                  <a:cubicBezTo>
                    <a:pt x="680490" y="182217"/>
                    <a:pt x="698500" y="213531"/>
                    <a:pt x="698500" y="247400"/>
                  </a:cubicBezTo>
                  <a:lnTo>
                    <a:pt x="698500" y="544390"/>
                  </a:lnTo>
                  <a:cubicBezTo>
                    <a:pt x="698500" y="578259"/>
                    <a:pt x="680490" y="609573"/>
                    <a:pt x="651216" y="626606"/>
                  </a:cubicBezTo>
                  <a:lnTo>
                    <a:pt x="396534" y="774784"/>
                  </a:lnTo>
                  <a:cubicBezTo>
                    <a:pt x="367305" y="791790"/>
                    <a:pt x="331195" y="791790"/>
                    <a:pt x="301966" y="774784"/>
                  </a:cubicBezTo>
                  <a:lnTo>
                    <a:pt x="47284" y="626606"/>
                  </a:lnTo>
                  <a:cubicBezTo>
                    <a:pt x="18010" y="609573"/>
                    <a:pt x="0" y="578259"/>
                    <a:pt x="0" y="544390"/>
                  </a:cubicBezTo>
                  <a:lnTo>
                    <a:pt x="0" y="247400"/>
                  </a:lnTo>
                  <a:cubicBezTo>
                    <a:pt x="0" y="213531"/>
                    <a:pt x="18010" y="182217"/>
                    <a:pt x="47284" y="165184"/>
                  </a:cubicBezTo>
                  <a:lnTo>
                    <a:pt x="301966" y="17006"/>
                  </a:lnTo>
                  <a:cubicBezTo>
                    <a:pt x="331195" y="0"/>
                    <a:pt x="367305" y="0"/>
                    <a:pt x="396534" y="17006"/>
                  </a:cubicBezTo>
                  <a:close/>
                </a:path>
              </a:pathLst>
            </a:custGeom>
            <a:gradFill rotWithShape="1">
              <a:gsLst>
                <a:gs pos="0">
                  <a:srgbClr val="153862">
                    <a:alpha val="100000"/>
                  </a:srgbClr>
                </a:gs>
                <a:gs pos="100000">
                  <a:srgbClr val="255389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s-MX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399638" y="6502100"/>
            <a:ext cx="4559378" cy="5305457"/>
            <a:chOff x="0" y="0"/>
            <a:chExt cx="6985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11769"/>
              <a:ext cx="698500" cy="789262"/>
            </a:xfrm>
            <a:custGeom>
              <a:avLst/>
              <a:gdLst/>
              <a:ahLst/>
              <a:cxnLst/>
              <a:rect l="l" t="t" r="r" b="b"/>
              <a:pathLst>
                <a:path w="698500" h="789262">
                  <a:moveTo>
                    <a:pt x="402224" y="19052"/>
                  </a:moveTo>
                  <a:lnTo>
                    <a:pt x="645526" y="160610"/>
                  </a:lnTo>
                  <a:cubicBezTo>
                    <a:pt x="678323" y="179692"/>
                    <a:pt x="698500" y="214774"/>
                    <a:pt x="698500" y="252719"/>
                  </a:cubicBezTo>
                  <a:lnTo>
                    <a:pt x="698500" y="536543"/>
                  </a:lnTo>
                  <a:cubicBezTo>
                    <a:pt x="698500" y="574488"/>
                    <a:pt x="678323" y="609570"/>
                    <a:pt x="645526" y="628652"/>
                  </a:cubicBezTo>
                  <a:lnTo>
                    <a:pt x="402224" y="770210"/>
                  </a:lnTo>
                  <a:cubicBezTo>
                    <a:pt x="369478" y="789262"/>
                    <a:pt x="329022" y="789262"/>
                    <a:pt x="296276" y="770210"/>
                  </a:cubicBezTo>
                  <a:lnTo>
                    <a:pt x="52974" y="628652"/>
                  </a:lnTo>
                  <a:cubicBezTo>
                    <a:pt x="20177" y="609570"/>
                    <a:pt x="0" y="574488"/>
                    <a:pt x="0" y="536543"/>
                  </a:cubicBezTo>
                  <a:lnTo>
                    <a:pt x="0" y="252719"/>
                  </a:lnTo>
                  <a:cubicBezTo>
                    <a:pt x="0" y="214774"/>
                    <a:pt x="20177" y="179692"/>
                    <a:pt x="52974" y="160610"/>
                  </a:cubicBezTo>
                  <a:lnTo>
                    <a:pt x="296276" y="19052"/>
                  </a:lnTo>
                  <a:cubicBezTo>
                    <a:pt x="329022" y="0"/>
                    <a:pt x="369478" y="0"/>
                    <a:pt x="402224" y="19052"/>
                  </a:cubicBezTo>
                  <a:close/>
                </a:path>
              </a:pathLst>
            </a:custGeom>
            <a:blipFill>
              <a:blip r:embed="rId3"/>
              <a:stretch>
                <a:fillRect t="-17186" b="-17186"/>
              </a:stretch>
            </a:blipFill>
          </p:spPr>
          <p:txBody>
            <a:bodyPr/>
            <a:lstStyle/>
            <a:p>
              <a:endParaRPr lang="es-MX"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6869054" y="6502100"/>
            <a:ext cx="4559378" cy="5305457"/>
            <a:chOff x="0" y="0"/>
            <a:chExt cx="698500" cy="812800"/>
          </a:xfrm>
        </p:grpSpPr>
        <p:sp>
          <p:nvSpPr>
            <p:cNvPr id="14" name="Freeform 14"/>
            <p:cNvSpPr/>
            <p:nvPr/>
          </p:nvSpPr>
          <p:spPr>
            <a:xfrm>
              <a:off x="0" y="11769"/>
              <a:ext cx="698500" cy="789262"/>
            </a:xfrm>
            <a:custGeom>
              <a:avLst/>
              <a:gdLst/>
              <a:ahLst/>
              <a:cxnLst/>
              <a:rect l="l" t="t" r="r" b="b"/>
              <a:pathLst>
                <a:path w="698500" h="789262">
                  <a:moveTo>
                    <a:pt x="402224" y="19052"/>
                  </a:moveTo>
                  <a:lnTo>
                    <a:pt x="645526" y="160610"/>
                  </a:lnTo>
                  <a:cubicBezTo>
                    <a:pt x="678323" y="179692"/>
                    <a:pt x="698500" y="214774"/>
                    <a:pt x="698500" y="252719"/>
                  </a:cubicBezTo>
                  <a:lnTo>
                    <a:pt x="698500" y="536543"/>
                  </a:lnTo>
                  <a:cubicBezTo>
                    <a:pt x="698500" y="574488"/>
                    <a:pt x="678323" y="609570"/>
                    <a:pt x="645526" y="628652"/>
                  </a:cubicBezTo>
                  <a:lnTo>
                    <a:pt x="402224" y="770210"/>
                  </a:lnTo>
                  <a:cubicBezTo>
                    <a:pt x="369478" y="789262"/>
                    <a:pt x="329022" y="789262"/>
                    <a:pt x="296276" y="770210"/>
                  </a:cubicBezTo>
                  <a:lnTo>
                    <a:pt x="52974" y="628652"/>
                  </a:lnTo>
                  <a:cubicBezTo>
                    <a:pt x="20177" y="609570"/>
                    <a:pt x="0" y="574488"/>
                    <a:pt x="0" y="536543"/>
                  </a:cubicBezTo>
                  <a:lnTo>
                    <a:pt x="0" y="252719"/>
                  </a:lnTo>
                  <a:cubicBezTo>
                    <a:pt x="0" y="214774"/>
                    <a:pt x="20177" y="179692"/>
                    <a:pt x="52974" y="160610"/>
                  </a:cubicBezTo>
                  <a:lnTo>
                    <a:pt x="296276" y="19052"/>
                  </a:lnTo>
                  <a:cubicBezTo>
                    <a:pt x="329022" y="0"/>
                    <a:pt x="369478" y="0"/>
                    <a:pt x="402224" y="19052"/>
                  </a:cubicBezTo>
                  <a:close/>
                </a:path>
              </a:pathLst>
            </a:custGeom>
            <a:blipFill>
              <a:blip r:embed="rId4"/>
              <a:stretch>
                <a:fillRect l="-33875" r="-33875"/>
              </a:stretch>
            </a:blipFill>
          </p:spPr>
          <p:txBody>
            <a:bodyPr/>
            <a:lstStyle/>
            <a:p>
              <a:endParaRPr lang="es-MX"/>
            </a:p>
          </p:txBody>
        </p:sp>
      </p:grpSp>
      <p:sp>
        <p:nvSpPr>
          <p:cNvPr id="15" name="Freeform 15"/>
          <p:cNvSpPr/>
          <p:nvPr/>
        </p:nvSpPr>
        <p:spPr>
          <a:xfrm rot="-5400000">
            <a:off x="11266771" y="6465377"/>
            <a:ext cx="6191481" cy="5626509"/>
          </a:xfrm>
          <a:custGeom>
            <a:avLst/>
            <a:gdLst/>
            <a:ahLst/>
            <a:cxnLst/>
            <a:rect l="l" t="t" r="r" b="b"/>
            <a:pathLst>
              <a:path w="6191481" h="5626509">
                <a:moveTo>
                  <a:pt x="0" y="0"/>
                </a:moveTo>
                <a:lnTo>
                  <a:pt x="6191481" y="0"/>
                </a:lnTo>
                <a:lnTo>
                  <a:pt x="6191481" y="5626508"/>
                </a:lnTo>
                <a:lnTo>
                  <a:pt x="0" y="56265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9000"/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grpSp>
        <p:nvGrpSpPr>
          <p:cNvPr id="16" name="Group 16"/>
          <p:cNvGrpSpPr/>
          <p:nvPr/>
        </p:nvGrpSpPr>
        <p:grpSpPr>
          <a:xfrm>
            <a:off x="12064149" y="6182890"/>
            <a:ext cx="5108020" cy="5943877"/>
            <a:chOff x="0" y="0"/>
            <a:chExt cx="698500" cy="812800"/>
          </a:xfrm>
        </p:grpSpPr>
        <p:sp>
          <p:nvSpPr>
            <p:cNvPr id="17" name="Freeform 17"/>
            <p:cNvSpPr/>
            <p:nvPr/>
          </p:nvSpPr>
          <p:spPr>
            <a:xfrm>
              <a:off x="0" y="10505"/>
              <a:ext cx="698500" cy="791790"/>
            </a:xfrm>
            <a:custGeom>
              <a:avLst/>
              <a:gdLst/>
              <a:ahLst/>
              <a:cxnLst/>
              <a:rect l="l" t="t" r="r" b="b"/>
              <a:pathLst>
                <a:path w="698500" h="791790">
                  <a:moveTo>
                    <a:pt x="396534" y="17006"/>
                  </a:moveTo>
                  <a:lnTo>
                    <a:pt x="651216" y="165184"/>
                  </a:lnTo>
                  <a:cubicBezTo>
                    <a:pt x="680490" y="182217"/>
                    <a:pt x="698500" y="213531"/>
                    <a:pt x="698500" y="247400"/>
                  </a:cubicBezTo>
                  <a:lnTo>
                    <a:pt x="698500" y="544390"/>
                  </a:lnTo>
                  <a:cubicBezTo>
                    <a:pt x="698500" y="578259"/>
                    <a:pt x="680490" y="609573"/>
                    <a:pt x="651216" y="626606"/>
                  </a:cubicBezTo>
                  <a:lnTo>
                    <a:pt x="396534" y="774784"/>
                  </a:lnTo>
                  <a:cubicBezTo>
                    <a:pt x="367305" y="791790"/>
                    <a:pt x="331195" y="791790"/>
                    <a:pt x="301966" y="774784"/>
                  </a:cubicBezTo>
                  <a:lnTo>
                    <a:pt x="47284" y="626606"/>
                  </a:lnTo>
                  <a:cubicBezTo>
                    <a:pt x="18010" y="609573"/>
                    <a:pt x="0" y="578259"/>
                    <a:pt x="0" y="544390"/>
                  </a:cubicBezTo>
                  <a:lnTo>
                    <a:pt x="0" y="247400"/>
                  </a:lnTo>
                  <a:cubicBezTo>
                    <a:pt x="0" y="213531"/>
                    <a:pt x="18010" y="182217"/>
                    <a:pt x="47284" y="165184"/>
                  </a:cubicBezTo>
                  <a:lnTo>
                    <a:pt x="301966" y="17006"/>
                  </a:lnTo>
                  <a:cubicBezTo>
                    <a:pt x="331195" y="0"/>
                    <a:pt x="367305" y="0"/>
                    <a:pt x="396534" y="17006"/>
                  </a:cubicBezTo>
                  <a:close/>
                </a:path>
              </a:pathLst>
            </a:custGeom>
            <a:gradFill rotWithShape="1">
              <a:gsLst>
                <a:gs pos="0">
                  <a:srgbClr val="3183ED">
                    <a:alpha val="100000"/>
                  </a:srgbClr>
                </a:gs>
                <a:gs pos="100000">
                  <a:srgbClr val="56CCF2">
                    <a:alpha val="100000"/>
                  </a:srgbClr>
                </a:gs>
              </a:gsLst>
              <a:lin ang="5400000"/>
            </a:gra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s-MX"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12338470" y="6502100"/>
            <a:ext cx="4559378" cy="5305457"/>
            <a:chOff x="0" y="0"/>
            <a:chExt cx="698500" cy="812800"/>
          </a:xfrm>
        </p:grpSpPr>
        <p:sp>
          <p:nvSpPr>
            <p:cNvPr id="19" name="Freeform 19"/>
            <p:cNvSpPr/>
            <p:nvPr/>
          </p:nvSpPr>
          <p:spPr>
            <a:xfrm>
              <a:off x="0" y="11769"/>
              <a:ext cx="698500" cy="789262"/>
            </a:xfrm>
            <a:custGeom>
              <a:avLst/>
              <a:gdLst/>
              <a:ahLst/>
              <a:cxnLst/>
              <a:rect l="l" t="t" r="r" b="b"/>
              <a:pathLst>
                <a:path w="698500" h="789262">
                  <a:moveTo>
                    <a:pt x="402224" y="19052"/>
                  </a:moveTo>
                  <a:lnTo>
                    <a:pt x="645526" y="160610"/>
                  </a:lnTo>
                  <a:cubicBezTo>
                    <a:pt x="678323" y="179692"/>
                    <a:pt x="698500" y="214774"/>
                    <a:pt x="698500" y="252719"/>
                  </a:cubicBezTo>
                  <a:lnTo>
                    <a:pt x="698500" y="536543"/>
                  </a:lnTo>
                  <a:cubicBezTo>
                    <a:pt x="698500" y="574488"/>
                    <a:pt x="678323" y="609570"/>
                    <a:pt x="645526" y="628652"/>
                  </a:cubicBezTo>
                  <a:lnTo>
                    <a:pt x="402224" y="770210"/>
                  </a:lnTo>
                  <a:cubicBezTo>
                    <a:pt x="369478" y="789262"/>
                    <a:pt x="329022" y="789262"/>
                    <a:pt x="296276" y="770210"/>
                  </a:cubicBezTo>
                  <a:lnTo>
                    <a:pt x="52974" y="628652"/>
                  </a:lnTo>
                  <a:cubicBezTo>
                    <a:pt x="20177" y="609570"/>
                    <a:pt x="0" y="574488"/>
                    <a:pt x="0" y="536543"/>
                  </a:cubicBezTo>
                  <a:lnTo>
                    <a:pt x="0" y="252719"/>
                  </a:lnTo>
                  <a:cubicBezTo>
                    <a:pt x="0" y="214774"/>
                    <a:pt x="20177" y="179692"/>
                    <a:pt x="52974" y="160610"/>
                  </a:cubicBezTo>
                  <a:lnTo>
                    <a:pt x="296276" y="19052"/>
                  </a:lnTo>
                  <a:cubicBezTo>
                    <a:pt x="329022" y="0"/>
                    <a:pt x="369478" y="0"/>
                    <a:pt x="402224" y="19052"/>
                  </a:cubicBezTo>
                  <a:close/>
                </a:path>
              </a:pathLst>
            </a:custGeom>
            <a:blipFill>
              <a:blip r:embed="rId5"/>
              <a:stretch>
                <a:fillRect l="-40572" r="-40572"/>
              </a:stretch>
            </a:blipFill>
          </p:spPr>
          <p:txBody>
            <a:bodyPr/>
            <a:lstStyle/>
            <a:p>
              <a:endParaRPr lang="es-MX"/>
            </a:p>
          </p:txBody>
        </p:sp>
      </p:grpSp>
      <p:sp>
        <p:nvSpPr>
          <p:cNvPr id="20" name="TextBox 20"/>
          <p:cNvSpPr txBox="1"/>
          <p:nvPr/>
        </p:nvSpPr>
        <p:spPr>
          <a:xfrm>
            <a:off x="1050369" y="3977654"/>
            <a:ext cx="4974110" cy="20263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283"/>
              </a:lnSpc>
            </a:pPr>
            <a:r>
              <a:rPr lang="en-US" sz="2345" spc="-44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Garantizamos la instalación eficiente de la planta, incluyendo la estructura metálica y la integración de los equipos.</a:t>
            </a:r>
          </a:p>
          <a:p>
            <a:pPr marL="0" lvl="0" indent="0" algn="ctr">
              <a:lnSpc>
                <a:spcPts val="3283"/>
              </a:lnSpc>
            </a:pPr>
            <a:endParaRPr lang="en-US" sz="2345" spc="-44">
              <a:solidFill>
                <a:srgbClr val="000000"/>
              </a:solidFill>
              <a:latin typeface="Clear Sans"/>
              <a:ea typeface="Clear Sans"/>
              <a:cs typeface="Clear Sans"/>
              <a:sym typeface="Clear Sans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299388" y="3482009"/>
            <a:ext cx="4476072" cy="4377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347"/>
              </a:lnSpc>
            </a:pPr>
            <a:r>
              <a:rPr lang="en-US" sz="3099" b="1">
                <a:solidFill>
                  <a:srgbClr val="112D4E"/>
                </a:solidFill>
                <a:latin typeface="Barlow Bold"/>
                <a:ea typeface="Barlow Bold"/>
                <a:cs typeface="Barlow Bold"/>
                <a:sym typeface="Barlow Bold"/>
              </a:rPr>
              <a:t>INSTALACIÓN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2042220" y="3977654"/>
            <a:ext cx="5195412" cy="16168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283"/>
              </a:lnSpc>
            </a:pPr>
            <a:r>
              <a:rPr lang="en-US" sz="2345" spc="-44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Brindamos un servicio de mantenimiento preventivo y correctivo, para asegurar un funcionamiento óptimo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2572341" y="3482009"/>
            <a:ext cx="4135169" cy="4377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347"/>
              </a:lnSpc>
            </a:pPr>
            <a:r>
              <a:rPr lang="en-US" sz="3099" b="1">
                <a:solidFill>
                  <a:srgbClr val="112D4E"/>
                </a:solidFill>
                <a:latin typeface="Barlow Bold"/>
                <a:ea typeface="Barlow Bold"/>
                <a:cs typeface="Barlow Bold"/>
                <a:sym typeface="Barlow Bold"/>
              </a:rPr>
              <a:t>MANTENIMIENTO</a:t>
            </a:r>
          </a:p>
        </p:txBody>
      </p:sp>
      <p:grpSp>
        <p:nvGrpSpPr>
          <p:cNvPr id="24" name="Group 24"/>
          <p:cNvGrpSpPr/>
          <p:nvPr/>
        </p:nvGrpSpPr>
        <p:grpSpPr>
          <a:xfrm>
            <a:off x="15847548" y="-1968163"/>
            <a:ext cx="7573225" cy="6508240"/>
            <a:chOff x="0" y="0"/>
            <a:chExt cx="812800" cy="698500"/>
          </a:xfrm>
        </p:grpSpPr>
        <p:sp>
          <p:nvSpPr>
            <p:cNvPr id="25" name="Freeform 25"/>
            <p:cNvSpPr/>
            <p:nvPr/>
          </p:nvSpPr>
          <p:spPr>
            <a:xfrm>
              <a:off x="7067" y="0"/>
              <a:ext cx="798666" cy="698500"/>
            </a:xfrm>
            <a:custGeom>
              <a:avLst/>
              <a:gdLst/>
              <a:ahLst/>
              <a:cxnLst/>
              <a:rect l="l" t="t" r="r" b="b"/>
              <a:pathLst>
                <a:path w="798666" h="698500">
                  <a:moveTo>
                    <a:pt x="787226" y="381060"/>
                  </a:moveTo>
                  <a:lnTo>
                    <a:pt x="621040" y="666690"/>
                  </a:lnTo>
                  <a:cubicBezTo>
                    <a:pt x="609582" y="686384"/>
                    <a:pt x="588516" y="698500"/>
                    <a:pt x="565731" y="698500"/>
                  </a:cubicBezTo>
                  <a:lnTo>
                    <a:pt x="232935" y="698500"/>
                  </a:lnTo>
                  <a:cubicBezTo>
                    <a:pt x="210150" y="698500"/>
                    <a:pt x="189084" y="686384"/>
                    <a:pt x="177626" y="666690"/>
                  </a:cubicBezTo>
                  <a:lnTo>
                    <a:pt x="11440" y="381060"/>
                  </a:lnTo>
                  <a:cubicBezTo>
                    <a:pt x="0" y="361396"/>
                    <a:pt x="0" y="337104"/>
                    <a:pt x="11440" y="317440"/>
                  </a:cubicBezTo>
                  <a:lnTo>
                    <a:pt x="177626" y="31810"/>
                  </a:lnTo>
                  <a:cubicBezTo>
                    <a:pt x="189084" y="12116"/>
                    <a:pt x="210150" y="0"/>
                    <a:pt x="232935" y="0"/>
                  </a:cubicBezTo>
                  <a:lnTo>
                    <a:pt x="565731" y="0"/>
                  </a:lnTo>
                  <a:cubicBezTo>
                    <a:pt x="588516" y="0"/>
                    <a:pt x="609582" y="12116"/>
                    <a:pt x="621040" y="31810"/>
                  </a:cubicBezTo>
                  <a:lnTo>
                    <a:pt x="787226" y="317440"/>
                  </a:lnTo>
                  <a:cubicBezTo>
                    <a:pt x="798666" y="337104"/>
                    <a:pt x="798666" y="361396"/>
                    <a:pt x="787226" y="381060"/>
                  </a:cubicBezTo>
                  <a:close/>
                </a:path>
              </a:pathLst>
            </a:custGeom>
            <a:gradFill rotWithShape="1">
              <a:gsLst>
                <a:gs pos="0">
                  <a:srgbClr val="153862">
                    <a:alpha val="100000"/>
                  </a:srgbClr>
                </a:gs>
                <a:gs pos="100000">
                  <a:srgbClr val="255389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es-MX"/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114300" y="-28575"/>
              <a:ext cx="584200" cy="7270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-5198104" y="-1968163"/>
            <a:ext cx="7573225" cy="6508240"/>
            <a:chOff x="0" y="0"/>
            <a:chExt cx="812800" cy="698500"/>
          </a:xfrm>
        </p:grpSpPr>
        <p:sp>
          <p:nvSpPr>
            <p:cNvPr id="28" name="Freeform 28"/>
            <p:cNvSpPr/>
            <p:nvPr/>
          </p:nvSpPr>
          <p:spPr>
            <a:xfrm>
              <a:off x="7067" y="0"/>
              <a:ext cx="798666" cy="698500"/>
            </a:xfrm>
            <a:custGeom>
              <a:avLst/>
              <a:gdLst/>
              <a:ahLst/>
              <a:cxnLst/>
              <a:rect l="l" t="t" r="r" b="b"/>
              <a:pathLst>
                <a:path w="798666" h="698500">
                  <a:moveTo>
                    <a:pt x="787226" y="381060"/>
                  </a:moveTo>
                  <a:lnTo>
                    <a:pt x="621040" y="666690"/>
                  </a:lnTo>
                  <a:cubicBezTo>
                    <a:pt x="609582" y="686384"/>
                    <a:pt x="588516" y="698500"/>
                    <a:pt x="565731" y="698500"/>
                  </a:cubicBezTo>
                  <a:lnTo>
                    <a:pt x="232935" y="698500"/>
                  </a:lnTo>
                  <a:cubicBezTo>
                    <a:pt x="210150" y="698500"/>
                    <a:pt x="189084" y="686384"/>
                    <a:pt x="177626" y="666690"/>
                  </a:cubicBezTo>
                  <a:lnTo>
                    <a:pt x="11440" y="381060"/>
                  </a:lnTo>
                  <a:cubicBezTo>
                    <a:pt x="0" y="361396"/>
                    <a:pt x="0" y="337104"/>
                    <a:pt x="11440" y="317440"/>
                  </a:cubicBezTo>
                  <a:lnTo>
                    <a:pt x="177626" y="31810"/>
                  </a:lnTo>
                  <a:cubicBezTo>
                    <a:pt x="189084" y="12116"/>
                    <a:pt x="210150" y="0"/>
                    <a:pt x="232935" y="0"/>
                  </a:cubicBezTo>
                  <a:lnTo>
                    <a:pt x="565731" y="0"/>
                  </a:lnTo>
                  <a:cubicBezTo>
                    <a:pt x="588516" y="0"/>
                    <a:pt x="609582" y="12116"/>
                    <a:pt x="621040" y="31810"/>
                  </a:cubicBezTo>
                  <a:lnTo>
                    <a:pt x="787226" y="317440"/>
                  </a:lnTo>
                  <a:cubicBezTo>
                    <a:pt x="798666" y="337104"/>
                    <a:pt x="798666" y="361396"/>
                    <a:pt x="787226" y="381060"/>
                  </a:cubicBezTo>
                  <a:close/>
                </a:path>
              </a:pathLst>
            </a:custGeom>
            <a:gradFill rotWithShape="1">
              <a:gsLst>
                <a:gs pos="0">
                  <a:srgbClr val="153862">
                    <a:alpha val="100000"/>
                  </a:srgbClr>
                </a:gs>
                <a:gs pos="100000">
                  <a:srgbClr val="255389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es-MX"/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114300" y="-28575"/>
              <a:ext cx="584200" cy="7270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16557252" y="-1309297"/>
            <a:ext cx="6172867" cy="5304807"/>
            <a:chOff x="0" y="0"/>
            <a:chExt cx="812800" cy="698500"/>
          </a:xfrm>
        </p:grpSpPr>
        <p:sp>
          <p:nvSpPr>
            <p:cNvPr id="31" name="Freeform 31"/>
            <p:cNvSpPr/>
            <p:nvPr/>
          </p:nvSpPr>
          <p:spPr>
            <a:xfrm>
              <a:off x="8670" y="0"/>
              <a:ext cx="795460" cy="698500"/>
            </a:xfrm>
            <a:custGeom>
              <a:avLst/>
              <a:gdLst/>
              <a:ahLst/>
              <a:cxnLst/>
              <a:rect l="l" t="t" r="r" b="b"/>
              <a:pathLst>
                <a:path w="795460" h="698500">
                  <a:moveTo>
                    <a:pt x="781424" y="388276"/>
                  </a:moveTo>
                  <a:lnTo>
                    <a:pt x="623636" y="659474"/>
                  </a:lnTo>
                  <a:cubicBezTo>
                    <a:pt x="609578" y="683636"/>
                    <a:pt x="583733" y="698500"/>
                    <a:pt x="555779" y="698500"/>
                  </a:cubicBezTo>
                  <a:lnTo>
                    <a:pt x="239681" y="698500"/>
                  </a:lnTo>
                  <a:cubicBezTo>
                    <a:pt x="211727" y="698500"/>
                    <a:pt x="185882" y="683636"/>
                    <a:pt x="171824" y="659474"/>
                  </a:cubicBezTo>
                  <a:lnTo>
                    <a:pt x="14036" y="388276"/>
                  </a:lnTo>
                  <a:cubicBezTo>
                    <a:pt x="0" y="364152"/>
                    <a:pt x="0" y="334348"/>
                    <a:pt x="14036" y="310224"/>
                  </a:cubicBezTo>
                  <a:lnTo>
                    <a:pt x="171824" y="39026"/>
                  </a:lnTo>
                  <a:cubicBezTo>
                    <a:pt x="185882" y="14864"/>
                    <a:pt x="211727" y="0"/>
                    <a:pt x="239681" y="0"/>
                  </a:cubicBezTo>
                  <a:lnTo>
                    <a:pt x="555779" y="0"/>
                  </a:lnTo>
                  <a:cubicBezTo>
                    <a:pt x="583733" y="0"/>
                    <a:pt x="609578" y="14864"/>
                    <a:pt x="623636" y="39026"/>
                  </a:cubicBezTo>
                  <a:lnTo>
                    <a:pt x="781424" y="310224"/>
                  </a:lnTo>
                  <a:cubicBezTo>
                    <a:pt x="795460" y="334348"/>
                    <a:pt x="795460" y="364152"/>
                    <a:pt x="781424" y="388276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gradFill>
                <a:gsLst>
                  <a:gs pos="0">
                    <a:srgbClr val="112D4E">
                      <a:alpha val="100000"/>
                    </a:srgbClr>
                  </a:gs>
                  <a:gs pos="50000">
                    <a:srgbClr val="255389">
                      <a:alpha val="100000"/>
                    </a:srgbClr>
                  </a:gs>
                  <a:gs pos="100000">
                    <a:srgbClr val="2A96E4">
                      <a:alpha val="100000"/>
                    </a:srgbClr>
                  </a:gs>
                </a:gsLst>
                <a:lin ang="5400000"/>
              </a:gradFill>
              <a:prstDash val="solid"/>
              <a:round/>
            </a:ln>
          </p:spPr>
          <p:txBody>
            <a:bodyPr/>
            <a:lstStyle/>
            <a:p>
              <a:endParaRPr lang="es-MX"/>
            </a:p>
          </p:txBody>
        </p:sp>
        <p:sp>
          <p:nvSpPr>
            <p:cNvPr id="32" name="TextBox 32"/>
            <p:cNvSpPr txBox="1"/>
            <p:nvPr/>
          </p:nvSpPr>
          <p:spPr>
            <a:xfrm>
              <a:off x="114300" y="-28575"/>
              <a:ext cx="584200" cy="7270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-4488400" y="-1309297"/>
            <a:ext cx="6172867" cy="5304807"/>
            <a:chOff x="0" y="0"/>
            <a:chExt cx="812800" cy="698500"/>
          </a:xfrm>
        </p:grpSpPr>
        <p:sp>
          <p:nvSpPr>
            <p:cNvPr id="34" name="Freeform 34"/>
            <p:cNvSpPr/>
            <p:nvPr/>
          </p:nvSpPr>
          <p:spPr>
            <a:xfrm>
              <a:off x="8670" y="0"/>
              <a:ext cx="795460" cy="698500"/>
            </a:xfrm>
            <a:custGeom>
              <a:avLst/>
              <a:gdLst/>
              <a:ahLst/>
              <a:cxnLst/>
              <a:rect l="l" t="t" r="r" b="b"/>
              <a:pathLst>
                <a:path w="795460" h="698500">
                  <a:moveTo>
                    <a:pt x="781424" y="388276"/>
                  </a:moveTo>
                  <a:lnTo>
                    <a:pt x="623636" y="659474"/>
                  </a:lnTo>
                  <a:cubicBezTo>
                    <a:pt x="609578" y="683636"/>
                    <a:pt x="583733" y="698500"/>
                    <a:pt x="555779" y="698500"/>
                  </a:cubicBezTo>
                  <a:lnTo>
                    <a:pt x="239681" y="698500"/>
                  </a:lnTo>
                  <a:cubicBezTo>
                    <a:pt x="211727" y="698500"/>
                    <a:pt x="185882" y="683636"/>
                    <a:pt x="171824" y="659474"/>
                  </a:cubicBezTo>
                  <a:lnTo>
                    <a:pt x="14036" y="388276"/>
                  </a:lnTo>
                  <a:cubicBezTo>
                    <a:pt x="0" y="364152"/>
                    <a:pt x="0" y="334348"/>
                    <a:pt x="14036" y="310224"/>
                  </a:cubicBezTo>
                  <a:lnTo>
                    <a:pt x="171824" y="39026"/>
                  </a:lnTo>
                  <a:cubicBezTo>
                    <a:pt x="185882" y="14864"/>
                    <a:pt x="211727" y="0"/>
                    <a:pt x="239681" y="0"/>
                  </a:cubicBezTo>
                  <a:lnTo>
                    <a:pt x="555779" y="0"/>
                  </a:lnTo>
                  <a:cubicBezTo>
                    <a:pt x="583733" y="0"/>
                    <a:pt x="609578" y="14864"/>
                    <a:pt x="623636" y="39026"/>
                  </a:cubicBezTo>
                  <a:lnTo>
                    <a:pt x="781424" y="310224"/>
                  </a:lnTo>
                  <a:cubicBezTo>
                    <a:pt x="795460" y="334348"/>
                    <a:pt x="795460" y="364152"/>
                    <a:pt x="781424" y="388276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rnd">
              <a:gradFill>
                <a:gsLst>
                  <a:gs pos="0">
                    <a:srgbClr val="112D4E">
                      <a:alpha val="100000"/>
                    </a:srgbClr>
                  </a:gs>
                  <a:gs pos="50000">
                    <a:srgbClr val="255389">
                      <a:alpha val="100000"/>
                    </a:srgbClr>
                  </a:gs>
                  <a:gs pos="100000">
                    <a:srgbClr val="2A96E4">
                      <a:alpha val="100000"/>
                    </a:srgbClr>
                  </a:gs>
                </a:gsLst>
                <a:lin ang="5400000"/>
              </a:gradFill>
              <a:prstDash val="solid"/>
              <a:round/>
            </a:ln>
          </p:spPr>
          <p:txBody>
            <a:bodyPr/>
            <a:lstStyle/>
            <a:p>
              <a:endParaRPr lang="es-MX"/>
            </a:p>
          </p:txBody>
        </p:sp>
        <p:sp>
          <p:nvSpPr>
            <p:cNvPr id="35" name="TextBox 35"/>
            <p:cNvSpPr txBox="1"/>
            <p:nvPr/>
          </p:nvSpPr>
          <p:spPr>
            <a:xfrm>
              <a:off x="114300" y="-28575"/>
              <a:ext cx="584200" cy="7270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6" name="Group 36"/>
          <p:cNvGrpSpPr/>
          <p:nvPr/>
        </p:nvGrpSpPr>
        <p:grpSpPr>
          <a:xfrm rot="-10800000">
            <a:off x="15401426" y="-1548695"/>
            <a:ext cx="3715747" cy="4323778"/>
            <a:chOff x="0" y="0"/>
            <a:chExt cx="698500" cy="812800"/>
          </a:xfrm>
        </p:grpSpPr>
        <p:sp>
          <p:nvSpPr>
            <p:cNvPr id="37" name="Freeform 37"/>
            <p:cNvSpPr/>
            <p:nvPr/>
          </p:nvSpPr>
          <p:spPr>
            <a:xfrm>
              <a:off x="0" y="7564"/>
              <a:ext cx="698500" cy="797671"/>
            </a:xfrm>
            <a:custGeom>
              <a:avLst/>
              <a:gdLst/>
              <a:ahLst/>
              <a:cxnLst/>
              <a:rect l="l" t="t" r="r" b="b"/>
              <a:pathLst>
                <a:path w="698500" h="797671">
                  <a:moveTo>
                    <a:pt x="383298" y="12246"/>
                  </a:moveTo>
                  <a:lnTo>
                    <a:pt x="664452" y="175826"/>
                  </a:lnTo>
                  <a:cubicBezTo>
                    <a:pt x="685532" y="188091"/>
                    <a:pt x="698500" y="210640"/>
                    <a:pt x="698500" y="235028"/>
                  </a:cubicBezTo>
                  <a:lnTo>
                    <a:pt x="698500" y="562644"/>
                  </a:lnTo>
                  <a:cubicBezTo>
                    <a:pt x="698500" y="587032"/>
                    <a:pt x="685532" y="609581"/>
                    <a:pt x="664452" y="621846"/>
                  </a:cubicBezTo>
                  <a:lnTo>
                    <a:pt x="383298" y="785426"/>
                  </a:lnTo>
                  <a:cubicBezTo>
                    <a:pt x="362251" y="797672"/>
                    <a:pt x="336249" y="797672"/>
                    <a:pt x="315202" y="785426"/>
                  </a:cubicBezTo>
                  <a:lnTo>
                    <a:pt x="34048" y="621846"/>
                  </a:lnTo>
                  <a:cubicBezTo>
                    <a:pt x="12968" y="609581"/>
                    <a:pt x="0" y="587032"/>
                    <a:pt x="0" y="562644"/>
                  </a:cubicBezTo>
                  <a:lnTo>
                    <a:pt x="0" y="235028"/>
                  </a:lnTo>
                  <a:cubicBezTo>
                    <a:pt x="0" y="210640"/>
                    <a:pt x="12968" y="188091"/>
                    <a:pt x="34048" y="175826"/>
                  </a:cubicBezTo>
                  <a:lnTo>
                    <a:pt x="315202" y="12246"/>
                  </a:lnTo>
                  <a:cubicBezTo>
                    <a:pt x="336249" y="0"/>
                    <a:pt x="362251" y="0"/>
                    <a:pt x="383298" y="12246"/>
                  </a:cubicBezTo>
                  <a:close/>
                </a:path>
              </a:pathLst>
            </a:custGeom>
            <a:gradFill rotWithShape="1">
              <a:gsLst>
                <a:gs pos="0">
                  <a:srgbClr val="153862">
                    <a:alpha val="100000"/>
                  </a:srgbClr>
                </a:gs>
                <a:gs pos="100000">
                  <a:srgbClr val="255389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  <a:ln w="133350" cap="rnd">
              <a:solidFill>
                <a:srgbClr val="38B6FF"/>
              </a:solidFill>
              <a:prstDash val="solid"/>
              <a:round/>
            </a:ln>
          </p:spPr>
          <p:txBody>
            <a:bodyPr/>
            <a:lstStyle/>
            <a:p>
              <a:endParaRPr lang="es-MX"/>
            </a:p>
          </p:txBody>
        </p:sp>
        <p:sp>
          <p:nvSpPr>
            <p:cNvPr id="38" name="TextBox 38"/>
            <p:cNvSpPr txBox="1"/>
            <p:nvPr/>
          </p:nvSpPr>
          <p:spPr>
            <a:xfrm>
              <a:off x="0" y="111125"/>
              <a:ext cx="698500" cy="561975"/>
            </a:xfrm>
            <a:prstGeom prst="rect">
              <a:avLst/>
            </a:prstGeom>
          </p:spPr>
          <p:txBody>
            <a:bodyPr lIns="120277" tIns="120277" rIns="120277" bIns="120277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9" name="Group 39"/>
          <p:cNvGrpSpPr/>
          <p:nvPr/>
        </p:nvGrpSpPr>
        <p:grpSpPr>
          <a:xfrm rot="-10800000">
            <a:off x="-930682" y="-1548695"/>
            <a:ext cx="3715747" cy="4323778"/>
            <a:chOff x="0" y="0"/>
            <a:chExt cx="698500" cy="812800"/>
          </a:xfrm>
        </p:grpSpPr>
        <p:sp>
          <p:nvSpPr>
            <p:cNvPr id="40" name="Freeform 40"/>
            <p:cNvSpPr/>
            <p:nvPr/>
          </p:nvSpPr>
          <p:spPr>
            <a:xfrm>
              <a:off x="0" y="7564"/>
              <a:ext cx="698500" cy="797671"/>
            </a:xfrm>
            <a:custGeom>
              <a:avLst/>
              <a:gdLst/>
              <a:ahLst/>
              <a:cxnLst/>
              <a:rect l="l" t="t" r="r" b="b"/>
              <a:pathLst>
                <a:path w="698500" h="797671">
                  <a:moveTo>
                    <a:pt x="383298" y="12246"/>
                  </a:moveTo>
                  <a:lnTo>
                    <a:pt x="664452" y="175826"/>
                  </a:lnTo>
                  <a:cubicBezTo>
                    <a:pt x="685532" y="188091"/>
                    <a:pt x="698500" y="210640"/>
                    <a:pt x="698500" y="235028"/>
                  </a:cubicBezTo>
                  <a:lnTo>
                    <a:pt x="698500" y="562644"/>
                  </a:lnTo>
                  <a:cubicBezTo>
                    <a:pt x="698500" y="587032"/>
                    <a:pt x="685532" y="609581"/>
                    <a:pt x="664452" y="621846"/>
                  </a:cubicBezTo>
                  <a:lnTo>
                    <a:pt x="383298" y="785426"/>
                  </a:lnTo>
                  <a:cubicBezTo>
                    <a:pt x="362251" y="797672"/>
                    <a:pt x="336249" y="797672"/>
                    <a:pt x="315202" y="785426"/>
                  </a:cubicBezTo>
                  <a:lnTo>
                    <a:pt x="34048" y="621846"/>
                  </a:lnTo>
                  <a:cubicBezTo>
                    <a:pt x="12968" y="609581"/>
                    <a:pt x="0" y="587032"/>
                    <a:pt x="0" y="562644"/>
                  </a:cubicBezTo>
                  <a:lnTo>
                    <a:pt x="0" y="235028"/>
                  </a:lnTo>
                  <a:cubicBezTo>
                    <a:pt x="0" y="210640"/>
                    <a:pt x="12968" y="188091"/>
                    <a:pt x="34048" y="175826"/>
                  </a:cubicBezTo>
                  <a:lnTo>
                    <a:pt x="315202" y="12246"/>
                  </a:lnTo>
                  <a:cubicBezTo>
                    <a:pt x="336249" y="0"/>
                    <a:pt x="362251" y="0"/>
                    <a:pt x="383298" y="12246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rnd">
              <a:gradFill>
                <a:gsLst>
                  <a:gs pos="0">
                    <a:srgbClr val="3183ED">
                      <a:alpha val="100000"/>
                    </a:srgbClr>
                  </a:gs>
                  <a:gs pos="100000">
                    <a:srgbClr val="56CCF2">
                      <a:alpha val="100000"/>
                    </a:srgbClr>
                  </a:gs>
                </a:gsLst>
                <a:lin ang="5400000"/>
              </a:gradFill>
              <a:prstDash val="solid"/>
              <a:round/>
            </a:ln>
          </p:spPr>
          <p:txBody>
            <a:bodyPr/>
            <a:lstStyle/>
            <a:p>
              <a:endParaRPr lang="es-MX"/>
            </a:p>
          </p:txBody>
        </p:sp>
        <p:sp>
          <p:nvSpPr>
            <p:cNvPr id="41" name="TextBox 41"/>
            <p:cNvSpPr txBox="1"/>
            <p:nvPr/>
          </p:nvSpPr>
          <p:spPr>
            <a:xfrm>
              <a:off x="0" y="111125"/>
              <a:ext cx="698500" cy="561975"/>
            </a:xfrm>
            <a:prstGeom prst="rect">
              <a:avLst/>
            </a:prstGeom>
          </p:spPr>
          <p:txBody>
            <a:bodyPr lIns="120277" tIns="120277" rIns="120277" bIns="120277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42" name="Group 42"/>
          <p:cNvGrpSpPr/>
          <p:nvPr/>
        </p:nvGrpSpPr>
        <p:grpSpPr>
          <a:xfrm rot="-10800000">
            <a:off x="5131326" y="2169416"/>
            <a:ext cx="8202730" cy="937688"/>
            <a:chOff x="0" y="0"/>
            <a:chExt cx="5970210" cy="682480"/>
          </a:xfrm>
        </p:grpSpPr>
        <p:sp>
          <p:nvSpPr>
            <p:cNvPr id="43" name="Freeform 43"/>
            <p:cNvSpPr/>
            <p:nvPr/>
          </p:nvSpPr>
          <p:spPr>
            <a:xfrm>
              <a:off x="4118" y="0"/>
              <a:ext cx="5961973" cy="682480"/>
            </a:xfrm>
            <a:custGeom>
              <a:avLst/>
              <a:gdLst/>
              <a:ahLst/>
              <a:cxnLst/>
              <a:rect l="l" t="t" r="r" b="b"/>
              <a:pathLst>
                <a:path w="5961973" h="682480">
                  <a:moveTo>
                    <a:pt x="217958" y="682480"/>
                  </a:moveTo>
                  <a:lnTo>
                    <a:pt x="5744015" y="682480"/>
                  </a:lnTo>
                  <a:cubicBezTo>
                    <a:pt x="5755214" y="682480"/>
                    <a:pt x="5765083" y="675121"/>
                    <a:pt x="5768278" y="664388"/>
                  </a:cubicBezTo>
                  <a:lnTo>
                    <a:pt x="5960705" y="18092"/>
                  </a:lnTo>
                  <a:cubicBezTo>
                    <a:pt x="5961973" y="13832"/>
                    <a:pt x="5961155" y="9224"/>
                    <a:pt x="5958499" y="5662"/>
                  </a:cubicBezTo>
                  <a:cubicBezTo>
                    <a:pt x="5955842" y="2099"/>
                    <a:pt x="5951659" y="0"/>
                    <a:pt x="5947215" y="0"/>
                  </a:cubicBezTo>
                  <a:lnTo>
                    <a:pt x="14758" y="0"/>
                  </a:lnTo>
                  <a:cubicBezTo>
                    <a:pt x="10314" y="0"/>
                    <a:pt x="6131" y="2099"/>
                    <a:pt x="3475" y="5662"/>
                  </a:cubicBezTo>
                  <a:cubicBezTo>
                    <a:pt x="818" y="9224"/>
                    <a:pt x="0" y="13832"/>
                    <a:pt x="1269" y="18092"/>
                  </a:cubicBezTo>
                  <a:lnTo>
                    <a:pt x="193695" y="664388"/>
                  </a:lnTo>
                  <a:cubicBezTo>
                    <a:pt x="196891" y="675121"/>
                    <a:pt x="206759" y="682480"/>
                    <a:pt x="217958" y="682480"/>
                  </a:cubicBezTo>
                  <a:close/>
                </a:path>
              </a:pathLst>
            </a:custGeom>
            <a:gradFill rotWithShape="1">
              <a:gsLst>
                <a:gs pos="0">
                  <a:srgbClr val="3183ED">
                    <a:alpha val="100000"/>
                  </a:srgbClr>
                </a:gs>
                <a:gs pos="100000">
                  <a:srgbClr val="56CCF2">
                    <a:alpha val="100000"/>
                  </a:srgbClr>
                </a:gs>
              </a:gsLst>
              <a:lin ang="5400000"/>
            </a:gra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MX"/>
            </a:p>
          </p:txBody>
        </p:sp>
        <p:sp>
          <p:nvSpPr>
            <p:cNvPr id="44" name="TextBox 44"/>
            <p:cNvSpPr txBox="1"/>
            <p:nvPr/>
          </p:nvSpPr>
          <p:spPr>
            <a:xfrm>
              <a:off x="127000" y="-28575"/>
              <a:ext cx="5716210" cy="71105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45" name="Freeform 45"/>
          <p:cNvSpPr/>
          <p:nvPr/>
        </p:nvSpPr>
        <p:spPr>
          <a:xfrm>
            <a:off x="2912668" y="0"/>
            <a:ext cx="1249511" cy="1249511"/>
          </a:xfrm>
          <a:custGeom>
            <a:avLst/>
            <a:gdLst/>
            <a:ahLst/>
            <a:cxnLst/>
            <a:rect l="l" t="t" r="r" b="b"/>
            <a:pathLst>
              <a:path w="1249511" h="1249511">
                <a:moveTo>
                  <a:pt x="0" y="0"/>
                </a:moveTo>
                <a:lnTo>
                  <a:pt x="1249511" y="0"/>
                </a:lnTo>
                <a:lnTo>
                  <a:pt x="1249511" y="1249511"/>
                </a:lnTo>
                <a:lnTo>
                  <a:pt x="0" y="124951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46" name="TextBox 46"/>
          <p:cNvSpPr txBox="1"/>
          <p:nvPr/>
        </p:nvSpPr>
        <p:spPr>
          <a:xfrm>
            <a:off x="4593753" y="129157"/>
            <a:ext cx="8879192" cy="1875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344"/>
              </a:lnSpc>
            </a:pPr>
            <a:r>
              <a:rPr lang="en-US" sz="6800" b="1" spc="-170">
                <a:solidFill>
                  <a:srgbClr val="112D4E"/>
                </a:solidFill>
                <a:latin typeface="Barlow Bold"/>
                <a:ea typeface="Barlow Bold"/>
                <a:cs typeface="Barlow Bold"/>
                <a:sym typeface="Barlow Bold"/>
              </a:rPr>
              <a:t>Proceso de instalación y operación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6507341" y="3977654"/>
            <a:ext cx="5052017" cy="16168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283"/>
              </a:lnSpc>
            </a:pPr>
            <a:r>
              <a:rPr lang="en-US" sz="2345" spc="-44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El equipo de </a:t>
            </a:r>
            <a:r>
              <a:rPr lang="en-US" sz="2345" b="1" spc="-44">
                <a:solidFill>
                  <a:srgbClr val="365679"/>
                </a:solidFill>
                <a:latin typeface="Clear Sans Bold"/>
                <a:ea typeface="Clear Sans Bold"/>
                <a:cs typeface="Clear Sans Bold"/>
                <a:sym typeface="Clear Sans Bold"/>
              </a:rPr>
              <a:t>Esmirna</a:t>
            </a:r>
            <a:r>
              <a:rPr lang="en-US" sz="2345" spc="-44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 operará la planta de manera continua, asegurando un suministro constante de hielo.</a:t>
            </a:r>
          </a:p>
          <a:p>
            <a:pPr marL="0" lvl="0" indent="0" algn="ctr">
              <a:lnSpc>
                <a:spcPts val="3283"/>
              </a:lnSpc>
            </a:pPr>
            <a:endParaRPr lang="en-US" sz="2345" spc="-44">
              <a:solidFill>
                <a:srgbClr val="000000"/>
              </a:solidFill>
              <a:latin typeface="Clear Sans"/>
              <a:ea typeface="Clear Sans"/>
              <a:cs typeface="Clear Sans"/>
              <a:sym typeface="Clear Sans"/>
            </a:endParaRPr>
          </a:p>
        </p:txBody>
      </p:sp>
      <p:sp>
        <p:nvSpPr>
          <p:cNvPr id="48" name="TextBox 48"/>
          <p:cNvSpPr txBox="1"/>
          <p:nvPr/>
        </p:nvSpPr>
        <p:spPr>
          <a:xfrm>
            <a:off x="6911159" y="3482009"/>
            <a:ext cx="4525483" cy="4377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347"/>
              </a:lnSpc>
            </a:pPr>
            <a:r>
              <a:rPr lang="en-US" sz="3099" b="1">
                <a:solidFill>
                  <a:srgbClr val="112D4E"/>
                </a:solidFill>
                <a:latin typeface="Barlow Bold"/>
                <a:ea typeface="Barlow Bold"/>
                <a:cs typeface="Barlow Bold"/>
                <a:sym typeface="Barlow Bold"/>
              </a:rPr>
              <a:t>OPERACIÓN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5938202" y="2236091"/>
            <a:ext cx="6588978" cy="7368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644"/>
              </a:lnSpc>
            </a:pPr>
            <a:r>
              <a:rPr lang="en-US" sz="5226" b="1">
                <a:solidFill>
                  <a:srgbClr val="FFFFFF"/>
                </a:solidFill>
                <a:latin typeface="Barlow Bold"/>
                <a:ea typeface="Barlow Bold"/>
                <a:cs typeface="Barlow Bold"/>
                <a:sym typeface="Barlow Bold"/>
              </a:rPr>
              <a:t>ESMIRNA</a:t>
            </a:r>
          </a:p>
        </p:txBody>
      </p:sp>
      <p:sp>
        <p:nvSpPr>
          <p:cNvPr id="50" name="Freeform 50"/>
          <p:cNvSpPr/>
          <p:nvPr/>
        </p:nvSpPr>
        <p:spPr>
          <a:xfrm>
            <a:off x="15925776" y="-546955"/>
            <a:ext cx="2286001" cy="2302748"/>
          </a:xfrm>
          <a:custGeom>
            <a:avLst/>
            <a:gdLst/>
            <a:ahLst/>
            <a:cxnLst/>
            <a:rect l="l" t="t" r="r" b="b"/>
            <a:pathLst>
              <a:path w="2286001" h="2302748">
                <a:moveTo>
                  <a:pt x="0" y="0"/>
                </a:moveTo>
                <a:lnTo>
                  <a:pt x="2286001" y="0"/>
                </a:lnTo>
                <a:lnTo>
                  <a:pt x="2286001" y="2302748"/>
                </a:lnTo>
                <a:lnTo>
                  <a:pt x="0" y="230274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866600" y="5425757"/>
            <a:ext cx="14808294" cy="1999044"/>
            <a:chOff x="0" y="0"/>
            <a:chExt cx="2983164" cy="40271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983164" cy="402712"/>
            </a:xfrm>
            <a:custGeom>
              <a:avLst/>
              <a:gdLst/>
              <a:ahLst/>
              <a:cxnLst/>
              <a:rect l="l" t="t" r="r" b="b"/>
              <a:pathLst>
                <a:path w="2983164" h="402712">
                  <a:moveTo>
                    <a:pt x="2779964" y="0"/>
                  </a:moveTo>
                  <a:cubicBezTo>
                    <a:pt x="2892188" y="0"/>
                    <a:pt x="2983164" y="90150"/>
                    <a:pt x="2983164" y="201356"/>
                  </a:cubicBezTo>
                  <a:cubicBezTo>
                    <a:pt x="2983164" y="312562"/>
                    <a:pt x="2892188" y="402712"/>
                    <a:pt x="2779964" y="402712"/>
                  </a:cubicBezTo>
                  <a:lnTo>
                    <a:pt x="203200" y="402712"/>
                  </a:lnTo>
                  <a:cubicBezTo>
                    <a:pt x="90976" y="402712"/>
                    <a:pt x="0" y="312562"/>
                    <a:pt x="0" y="201356"/>
                  </a:cubicBezTo>
                  <a:cubicBezTo>
                    <a:pt x="0" y="90150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10316B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MX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2983164" cy="45033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511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4184314">
            <a:off x="-4239799" y="2302306"/>
            <a:ext cx="11756667" cy="5682389"/>
          </a:xfrm>
          <a:custGeom>
            <a:avLst/>
            <a:gdLst/>
            <a:ahLst/>
            <a:cxnLst/>
            <a:rect l="l" t="t" r="r" b="b"/>
            <a:pathLst>
              <a:path w="11756667" h="5682389">
                <a:moveTo>
                  <a:pt x="0" y="0"/>
                </a:moveTo>
                <a:lnTo>
                  <a:pt x="11756667" y="0"/>
                </a:lnTo>
                <a:lnTo>
                  <a:pt x="11756667" y="5682388"/>
                </a:lnTo>
                <a:lnTo>
                  <a:pt x="0" y="56823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grpSp>
        <p:nvGrpSpPr>
          <p:cNvPr id="6" name="Group 6"/>
          <p:cNvGrpSpPr/>
          <p:nvPr/>
        </p:nvGrpSpPr>
        <p:grpSpPr>
          <a:xfrm>
            <a:off x="-1549709" y="3054697"/>
            <a:ext cx="14808294" cy="1999044"/>
            <a:chOff x="0" y="0"/>
            <a:chExt cx="2983164" cy="40271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983164" cy="402712"/>
            </a:xfrm>
            <a:custGeom>
              <a:avLst/>
              <a:gdLst/>
              <a:ahLst/>
              <a:cxnLst/>
              <a:rect l="l" t="t" r="r" b="b"/>
              <a:pathLst>
                <a:path w="2983164" h="402712">
                  <a:moveTo>
                    <a:pt x="2779964" y="0"/>
                  </a:moveTo>
                  <a:cubicBezTo>
                    <a:pt x="2892188" y="0"/>
                    <a:pt x="2983164" y="90150"/>
                    <a:pt x="2983164" y="201356"/>
                  </a:cubicBezTo>
                  <a:cubicBezTo>
                    <a:pt x="2983164" y="312562"/>
                    <a:pt x="2892188" y="402712"/>
                    <a:pt x="2779964" y="402712"/>
                  </a:cubicBezTo>
                  <a:lnTo>
                    <a:pt x="203200" y="402712"/>
                  </a:lnTo>
                  <a:cubicBezTo>
                    <a:pt x="90976" y="402712"/>
                    <a:pt x="0" y="312562"/>
                    <a:pt x="0" y="201356"/>
                  </a:cubicBezTo>
                  <a:cubicBezTo>
                    <a:pt x="0" y="90150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10316B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MX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2983164" cy="45033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511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-1549709" y="7796818"/>
            <a:ext cx="14808294" cy="1999044"/>
            <a:chOff x="0" y="0"/>
            <a:chExt cx="2983164" cy="402712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983164" cy="402712"/>
            </a:xfrm>
            <a:custGeom>
              <a:avLst/>
              <a:gdLst/>
              <a:ahLst/>
              <a:cxnLst/>
              <a:rect l="l" t="t" r="r" b="b"/>
              <a:pathLst>
                <a:path w="2983164" h="402712">
                  <a:moveTo>
                    <a:pt x="2779964" y="0"/>
                  </a:moveTo>
                  <a:cubicBezTo>
                    <a:pt x="2892188" y="0"/>
                    <a:pt x="2983164" y="90150"/>
                    <a:pt x="2983164" y="201356"/>
                  </a:cubicBezTo>
                  <a:cubicBezTo>
                    <a:pt x="2983164" y="312562"/>
                    <a:pt x="2892188" y="402712"/>
                    <a:pt x="2779964" y="402712"/>
                  </a:cubicBezTo>
                  <a:lnTo>
                    <a:pt x="203200" y="402712"/>
                  </a:lnTo>
                  <a:cubicBezTo>
                    <a:pt x="90976" y="402712"/>
                    <a:pt x="0" y="312562"/>
                    <a:pt x="0" y="201356"/>
                  </a:cubicBezTo>
                  <a:cubicBezTo>
                    <a:pt x="0" y="90150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10316B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MX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47625"/>
              <a:ext cx="2983164" cy="45033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511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3435725" y="3054697"/>
            <a:ext cx="2053961" cy="1999044"/>
            <a:chOff x="0" y="0"/>
            <a:chExt cx="406400" cy="395534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406400" cy="395534"/>
            </a:xfrm>
            <a:custGeom>
              <a:avLst/>
              <a:gdLst/>
              <a:ahLst/>
              <a:cxnLst/>
              <a:rect l="l" t="t" r="r" b="b"/>
              <a:pathLst>
                <a:path w="406400" h="395534">
                  <a:moveTo>
                    <a:pt x="203200" y="0"/>
                  </a:moveTo>
                  <a:cubicBezTo>
                    <a:pt x="315424" y="0"/>
                    <a:pt x="406400" y="88543"/>
                    <a:pt x="406400" y="197767"/>
                  </a:cubicBezTo>
                  <a:cubicBezTo>
                    <a:pt x="406400" y="306991"/>
                    <a:pt x="315424" y="395534"/>
                    <a:pt x="203200" y="395534"/>
                  </a:cubicBezTo>
                  <a:lnTo>
                    <a:pt x="203200" y="395534"/>
                  </a:lnTo>
                  <a:cubicBezTo>
                    <a:pt x="90976" y="395534"/>
                    <a:pt x="0" y="306991"/>
                    <a:pt x="0" y="197767"/>
                  </a:cubicBezTo>
                  <a:cubicBezTo>
                    <a:pt x="0" y="88543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38B6FF"/>
            </a:solidFill>
            <a:ln w="142875" cap="sq">
              <a:solidFill>
                <a:srgbClr val="10316B"/>
              </a:solidFill>
              <a:prstDash val="solid"/>
              <a:miter/>
            </a:ln>
          </p:spPr>
          <p:txBody>
            <a:bodyPr/>
            <a:lstStyle/>
            <a:p>
              <a:endParaRPr lang="es-MX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47625"/>
              <a:ext cx="406400" cy="4431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511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2626122" y="5394574"/>
            <a:ext cx="2053961" cy="1999044"/>
            <a:chOff x="0" y="0"/>
            <a:chExt cx="406400" cy="395534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406400" cy="395534"/>
            </a:xfrm>
            <a:custGeom>
              <a:avLst/>
              <a:gdLst/>
              <a:ahLst/>
              <a:cxnLst/>
              <a:rect l="l" t="t" r="r" b="b"/>
              <a:pathLst>
                <a:path w="406400" h="395534">
                  <a:moveTo>
                    <a:pt x="203200" y="0"/>
                  </a:moveTo>
                  <a:cubicBezTo>
                    <a:pt x="315424" y="0"/>
                    <a:pt x="406400" y="88543"/>
                    <a:pt x="406400" y="197767"/>
                  </a:cubicBezTo>
                  <a:cubicBezTo>
                    <a:pt x="406400" y="306991"/>
                    <a:pt x="315424" y="395534"/>
                    <a:pt x="203200" y="395534"/>
                  </a:cubicBezTo>
                  <a:lnTo>
                    <a:pt x="203200" y="395534"/>
                  </a:lnTo>
                  <a:cubicBezTo>
                    <a:pt x="90976" y="395534"/>
                    <a:pt x="0" y="306991"/>
                    <a:pt x="0" y="197767"/>
                  </a:cubicBezTo>
                  <a:cubicBezTo>
                    <a:pt x="0" y="88543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38B6FF"/>
            </a:solidFill>
            <a:ln w="142875" cap="sq">
              <a:solidFill>
                <a:srgbClr val="10316B"/>
              </a:solidFill>
              <a:prstDash val="solid"/>
              <a:miter/>
            </a:ln>
          </p:spPr>
          <p:txBody>
            <a:bodyPr/>
            <a:lstStyle/>
            <a:p>
              <a:endParaRPr lang="es-MX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47625"/>
              <a:ext cx="406400" cy="4431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511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13435725" y="7796818"/>
            <a:ext cx="2053961" cy="1999044"/>
            <a:chOff x="0" y="0"/>
            <a:chExt cx="406400" cy="395534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406400" cy="395534"/>
            </a:xfrm>
            <a:custGeom>
              <a:avLst/>
              <a:gdLst/>
              <a:ahLst/>
              <a:cxnLst/>
              <a:rect l="l" t="t" r="r" b="b"/>
              <a:pathLst>
                <a:path w="406400" h="395534">
                  <a:moveTo>
                    <a:pt x="203200" y="0"/>
                  </a:moveTo>
                  <a:cubicBezTo>
                    <a:pt x="315424" y="0"/>
                    <a:pt x="406400" y="88543"/>
                    <a:pt x="406400" y="197767"/>
                  </a:cubicBezTo>
                  <a:cubicBezTo>
                    <a:pt x="406400" y="306991"/>
                    <a:pt x="315424" y="395534"/>
                    <a:pt x="203200" y="395534"/>
                  </a:cubicBezTo>
                  <a:lnTo>
                    <a:pt x="203200" y="395534"/>
                  </a:lnTo>
                  <a:cubicBezTo>
                    <a:pt x="90976" y="395534"/>
                    <a:pt x="0" y="306991"/>
                    <a:pt x="0" y="197767"/>
                  </a:cubicBezTo>
                  <a:cubicBezTo>
                    <a:pt x="0" y="88543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38B6FF"/>
            </a:solidFill>
            <a:ln w="142875" cap="sq">
              <a:solidFill>
                <a:srgbClr val="10316B"/>
              </a:solidFill>
              <a:prstDash val="solid"/>
              <a:miter/>
            </a:ln>
          </p:spPr>
          <p:txBody>
            <a:bodyPr/>
            <a:lstStyle/>
            <a:p>
              <a:endParaRPr lang="es-MX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-47625"/>
              <a:ext cx="406400" cy="4431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511"/>
                </a:lnSpc>
              </a:pPr>
              <a:endParaRPr/>
            </a:p>
          </p:txBody>
        </p:sp>
      </p:grpSp>
      <p:sp>
        <p:nvSpPr>
          <p:cNvPr id="21" name="Freeform 21"/>
          <p:cNvSpPr/>
          <p:nvPr/>
        </p:nvSpPr>
        <p:spPr>
          <a:xfrm>
            <a:off x="13834029" y="3425543"/>
            <a:ext cx="1257352" cy="1257352"/>
          </a:xfrm>
          <a:custGeom>
            <a:avLst/>
            <a:gdLst/>
            <a:ahLst/>
            <a:cxnLst/>
            <a:rect l="l" t="t" r="r" b="b"/>
            <a:pathLst>
              <a:path w="1257352" h="1257352">
                <a:moveTo>
                  <a:pt x="0" y="0"/>
                </a:moveTo>
                <a:lnTo>
                  <a:pt x="1257352" y="0"/>
                </a:lnTo>
                <a:lnTo>
                  <a:pt x="1257352" y="1257352"/>
                </a:lnTo>
                <a:lnTo>
                  <a:pt x="0" y="125735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22" name="Freeform 22"/>
          <p:cNvSpPr/>
          <p:nvPr/>
        </p:nvSpPr>
        <p:spPr>
          <a:xfrm>
            <a:off x="2969720" y="5856786"/>
            <a:ext cx="1366764" cy="1074619"/>
          </a:xfrm>
          <a:custGeom>
            <a:avLst/>
            <a:gdLst/>
            <a:ahLst/>
            <a:cxnLst/>
            <a:rect l="l" t="t" r="r" b="b"/>
            <a:pathLst>
              <a:path w="1366764" h="1074619">
                <a:moveTo>
                  <a:pt x="0" y="0"/>
                </a:moveTo>
                <a:lnTo>
                  <a:pt x="1366765" y="0"/>
                </a:lnTo>
                <a:lnTo>
                  <a:pt x="1366765" y="1074619"/>
                </a:lnTo>
                <a:lnTo>
                  <a:pt x="0" y="107461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23" name="Freeform 23"/>
          <p:cNvSpPr/>
          <p:nvPr/>
        </p:nvSpPr>
        <p:spPr>
          <a:xfrm>
            <a:off x="13884176" y="8259031"/>
            <a:ext cx="1157059" cy="1074619"/>
          </a:xfrm>
          <a:custGeom>
            <a:avLst/>
            <a:gdLst/>
            <a:ahLst/>
            <a:cxnLst/>
            <a:rect l="l" t="t" r="r" b="b"/>
            <a:pathLst>
              <a:path w="1157059" h="1074619">
                <a:moveTo>
                  <a:pt x="0" y="0"/>
                </a:moveTo>
                <a:lnTo>
                  <a:pt x="1157059" y="0"/>
                </a:lnTo>
                <a:lnTo>
                  <a:pt x="1157059" y="1074618"/>
                </a:lnTo>
                <a:lnTo>
                  <a:pt x="0" y="107461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24" name="TextBox 24"/>
          <p:cNvSpPr txBox="1"/>
          <p:nvPr/>
        </p:nvSpPr>
        <p:spPr>
          <a:xfrm>
            <a:off x="6060436" y="6355996"/>
            <a:ext cx="11242047" cy="9353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1800" spc="360">
                <a:solidFill>
                  <a:srgbClr val="F2F7FF"/>
                </a:solidFill>
                <a:latin typeface="Inter"/>
                <a:ea typeface="Inter"/>
                <a:cs typeface="Inter"/>
                <a:sym typeface="Inter"/>
              </a:rPr>
              <a:t>Control preciso de la temperatura del concreto, mejorando su resistencia y durabilidad.</a:t>
            </a:r>
          </a:p>
          <a:p>
            <a:pPr algn="l">
              <a:lnSpc>
                <a:spcPts val="2520"/>
              </a:lnSpc>
            </a:pPr>
            <a:endParaRPr lang="en-US" sz="1800" spc="360">
              <a:solidFill>
                <a:srgbClr val="F2F7FF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6060436" y="5797334"/>
            <a:ext cx="11242047" cy="5003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920"/>
              </a:lnSpc>
            </a:pPr>
            <a:r>
              <a:rPr lang="en-US" sz="2800" b="1" spc="280">
                <a:solidFill>
                  <a:srgbClr val="F2F7FF"/>
                </a:solidFill>
                <a:latin typeface="Roboto Bold"/>
                <a:ea typeface="Roboto Bold"/>
                <a:cs typeface="Roboto Bold"/>
                <a:sym typeface="Roboto Bold"/>
              </a:rPr>
              <a:t>CALIDAD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4111152" y="1281776"/>
            <a:ext cx="14671394" cy="6584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060"/>
              </a:lnSpc>
            </a:pPr>
            <a:r>
              <a:rPr lang="en-US" sz="4600" spc="230">
                <a:solidFill>
                  <a:srgbClr val="10316B"/>
                </a:solidFill>
                <a:latin typeface="Archivo Black"/>
                <a:ea typeface="Archivo Black"/>
                <a:cs typeface="Archivo Black"/>
                <a:sym typeface="Archivo Black"/>
              </a:rPr>
              <a:t>BENEFICIOS PARA EL CLIENTE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028700" y="3984935"/>
            <a:ext cx="11242047" cy="6210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1800" spc="360">
                <a:solidFill>
                  <a:srgbClr val="F2F7FF"/>
                </a:solidFill>
                <a:latin typeface="Inter"/>
                <a:ea typeface="Inter"/>
                <a:cs typeface="Inter"/>
                <a:sym typeface="Inter"/>
              </a:rPr>
              <a:t>Entrega de hielo dosificado, asegurando la cantidad exacta para cada carga de concreto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028700" y="3426273"/>
            <a:ext cx="11242047" cy="5003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920"/>
              </a:lnSpc>
            </a:pPr>
            <a:r>
              <a:rPr lang="en-US" sz="2800" b="1" spc="280">
                <a:solidFill>
                  <a:srgbClr val="F2F7FF"/>
                </a:solidFill>
                <a:latin typeface="Roboto Bold"/>
                <a:ea typeface="Roboto Bold"/>
                <a:cs typeface="Roboto Bold"/>
                <a:sym typeface="Roboto Bold"/>
              </a:rPr>
              <a:t>EFICIENCIA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028700" y="8569894"/>
            <a:ext cx="11242047" cy="9353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1800" spc="360">
                <a:solidFill>
                  <a:srgbClr val="F2F7FF"/>
                </a:solidFill>
                <a:latin typeface="Inter"/>
                <a:ea typeface="Inter"/>
                <a:cs typeface="Inter"/>
                <a:sym typeface="Inter"/>
              </a:rPr>
              <a:t>Minimiza el riesgo de accidentes relacionados con la manipulación de hielo en la obra.</a:t>
            </a:r>
          </a:p>
          <a:p>
            <a:pPr algn="l">
              <a:lnSpc>
                <a:spcPts val="2520"/>
              </a:lnSpc>
            </a:pPr>
            <a:endParaRPr lang="en-US" sz="1800" spc="360">
              <a:solidFill>
                <a:srgbClr val="F2F7FF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30" name="TextBox 30"/>
          <p:cNvSpPr txBox="1"/>
          <p:nvPr/>
        </p:nvSpPr>
        <p:spPr>
          <a:xfrm>
            <a:off x="1028700" y="8011232"/>
            <a:ext cx="11242047" cy="5003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920"/>
              </a:lnSpc>
            </a:pPr>
            <a:r>
              <a:rPr lang="en-US" sz="2800" b="1" spc="280">
                <a:solidFill>
                  <a:srgbClr val="F2F7FF"/>
                </a:solidFill>
                <a:latin typeface="Roboto Bold"/>
                <a:ea typeface="Roboto Bold"/>
                <a:cs typeface="Roboto Bold"/>
                <a:sym typeface="Roboto Bold"/>
              </a:rPr>
              <a:t>SEGURIDAD</a:t>
            </a:r>
          </a:p>
        </p:txBody>
      </p:sp>
      <p:sp>
        <p:nvSpPr>
          <p:cNvPr id="31" name="Freeform 31"/>
          <p:cNvSpPr/>
          <p:nvPr/>
        </p:nvSpPr>
        <p:spPr>
          <a:xfrm>
            <a:off x="1376612" y="338336"/>
            <a:ext cx="1249511" cy="1249511"/>
          </a:xfrm>
          <a:custGeom>
            <a:avLst/>
            <a:gdLst/>
            <a:ahLst/>
            <a:cxnLst/>
            <a:rect l="l" t="t" r="r" b="b"/>
            <a:pathLst>
              <a:path w="1249511" h="1249511">
                <a:moveTo>
                  <a:pt x="0" y="0"/>
                </a:moveTo>
                <a:lnTo>
                  <a:pt x="1249510" y="0"/>
                </a:lnTo>
                <a:lnTo>
                  <a:pt x="1249510" y="1249511"/>
                </a:lnTo>
                <a:lnTo>
                  <a:pt x="0" y="124951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32" name="Freeform 32"/>
          <p:cNvSpPr/>
          <p:nvPr/>
        </p:nvSpPr>
        <p:spPr>
          <a:xfrm>
            <a:off x="15925776" y="-546955"/>
            <a:ext cx="2286001" cy="2302748"/>
          </a:xfrm>
          <a:custGeom>
            <a:avLst/>
            <a:gdLst/>
            <a:ahLst/>
            <a:cxnLst/>
            <a:rect l="l" t="t" r="r" b="b"/>
            <a:pathLst>
              <a:path w="2286001" h="2302748">
                <a:moveTo>
                  <a:pt x="0" y="0"/>
                </a:moveTo>
                <a:lnTo>
                  <a:pt x="2286001" y="0"/>
                </a:lnTo>
                <a:lnTo>
                  <a:pt x="2286001" y="2302748"/>
                </a:lnTo>
                <a:lnTo>
                  <a:pt x="0" y="230274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0" y="18288000"/>
                </a:moveTo>
                <a:lnTo>
                  <a:pt x="0" y="0"/>
                </a:lnTo>
                <a:lnTo>
                  <a:pt x="10287000" y="0"/>
                </a:lnTo>
                <a:lnTo>
                  <a:pt x="10287000" y="18288000"/>
                </a:lnTo>
                <a:lnTo>
                  <a:pt x="0" y="18288000"/>
                </a:lnTo>
                <a:close/>
              </a:path>
            </a:pathLst>
          </a:custGeom>
          <a:blipFill>
            <a:blip r:embed="rId2"/>
            <a:stretch>
              <a:fillRect l="-12888" r="-12888"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3" name="Freeform 3"/>
          <p:cNvSpPr/>
          <p:nvPr/>
        </p:nvSpPr>
        <p:spPr>
          <a:xfrm>
            <a:off x="-436348" y="3549859"/>
            <a:ext cx="16425563" cy="6344374"/>
          </a:xfrm>
          <a:custGeom>
            <a:avLst/>
            <a:gdLst/>
            <a:ahLst/>
            <a:cxnLst/>
            <a:rect l="l" t="t" r="r" b="b"/>
            <a:pathLst>
              <a:path w="16425563" h="6344374">
                <a:moveTo>
                  <a:pt x="0" y="0"/>
                </a:moveTo>
                <a:lnTo>
                  <a:pt x="16425563" y="0"/>
                </a:lnTo>
                <a:lnTo>
                  <a:pt x="16425563" y="6344374"/>
                </a:lnTo>
                <a:lnTo>
                  <a:pt x="0" y="634437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grpSp>
        <p:nvGrpSpPr>
          <p:cNvPr id="4" name="Group 4"/>
          <p:cNvGrpSpPr/>
          <p:nvPr/>
        </p:nvGrpSpPr>
        <p:grpSpPr>
          <a:xfrm>
            <a:off x="12801522" y="-1114950"/>
            <a:ext cx="7335291" cy="2801892"/>
            <a:chOff x="0" y="0"/>
            <a:chExt cx="930920" cy="355587"/>
          </a:xfrm>
        </p:grpSpPr>
        <p:sp>
          <p:nvSpPr>
            <p:cNvPr id="5" name="Freeform 5"/>
            <p:cNvSpPr/>
            <p:nvPr/>
          </p:nvSpPr>
          <p:spPr>
            <a:xfrm>
              <a:off x="12460" y="0"/>
              <a:ext cx="906000" cy="355587"/>
            </a:xfrm>
            <a:custGeom>
              <a:avLst/>
              <a:gdLst/>
              <a:ahLst/>
              <a:cxnLst/>
              <a:rect l="l" t="t" r="r" b="b"/>
              <a:pathLst>
                <a:path w="906000" h="355587">
                  <a:moveTo>
                    <a:pt x="683597" y="0"/>
                  </a:moveTo>
                  <a:lnTo>
                    <a:pt x="19203" y="0"/>
                  </a:lnTo>
                  <a:cubicBezTo>
                    <a:pt x="12653" y="0"/>
                    <a:pt x="6598" y="3487"/>
                    <a:pt x="3311" y="9152"/>
                  </a:cubicBezTo>
                  <a:cubicBezTo>
                    <a:pt x="23" y="14817"/>
                    <a:pt x="0" y="21804"/>
                    <a:pt x="3250" y="27491"/>
                  </a:cubicBezTo>
                  <a:lnTo>
                    <a:pt x="175030" y="328096"/>
                  </a:lnTo>
                  <a:cubicBezTo>
                    <a:pt x="184745" y="345096"/>
                    <a:pt x="202823" y="355587"/>
                    <a:pt x="222403" y="355587"/>
                  </a:cubicBezTo>
                  <a:lnTo>
                    <a:pt x="886797" y="355587"/>
                  </a:lnTo>
                  <a:cubicBezTo>
                    <a:pt x="893347" y="355587"/>
                    <a:pt x="899402" y="352101"/>
                    <a:pt x="902689" y="346435"/>
                  </a:cubicBezTo>
                  <a:cubicBezTo>
                    <a:pt x="905977" y="340770"/>
                    <a:pt x="906000" y="333783"/>
                    <a:pt x="902750" y="328096"/>
                  </a:cubicBezTo>
                  <a:lnTo>
                    <a:pt x="730970" y="27491"/>
                  </a:lnTo>
                  <a:cubicBezTo>
                    <a:pt x="721255" y="10491"/>
                    <a:pt x="703177" y="0"/>
                    <a:pt x="683597" y="0"/>
                  </a:cubicBezTo>
                  <a:close/>
                </a:path>
              </a:pathLst>
            </a:custGeom>
            <a:solidFill>
              <a:srgbClr val="38B6FF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101600" y="-66675"/>
              <a:ext cx="727720" cy="42226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-2822215" y="-1659968"/>
            <a:ext cx="18379715" cy="3888558"/>
            <a:chOff x="0" y="0"/>
            <a:chExt cx="1673415" cy="354041"/>
          </a:xfrm>
        </p:grpSpPr>
        <p:sp>
          <p:nvSpPr>
            <p:cNvPr id="8" name="Freeform 8"/>
            <p:cNvSpPr/>
            <p:nvPr/>
          </p:nvSpPr>
          <p:spPr>
            <a:xfrm>
              <a:off x="5822" y="0"/>
              <a:ext cx="1661771" cy="354041"/>
            </a:xfrm>
            <a:custGeom>
              <a:avLst/>
              <a:gdLst/>
              <a:ahLst/>
              <a:cxnLst/>
              <a:rect l="l" t="t" r="r" b="b"/>
              <a:pathLst>
                <a:path w="1661771" h="354041">
                  <a:moveTo>
                    <a:pt x="212121" y="0"/>
                  </a:moveTo>
                  <a:lnTo>
                    <a:pt x="1652851" y="0"/>
                  </a:lnTo>
                  <a:cubicBezTo>
                    <a:pt x="1655897" y="0"/>
                    <a:pt x="1658712" y="1623"/>
                    <a:pt x="1660239" y="4259"/>
                  </a:cubicBezTo>
                  <a:cubicBezTo>
                    <a:pt x="1661765" y="6895"/>
                    <a:pt x="1661771" y="10145"/>
                    <a:pt x="1660255" y="12786"/>
                  </a:cubicBezTo>
                  <a:lnTo>
                    <a:pt x="1471732" y="341255"/>
                  </a:lnTo>
                  <a:cubicBezTo>
                    <a:pt x="1467193" y="349164"/>
                    <a:pt x="1458770" y="354041"/>
                    <a:pt x="1449651" y="354041"/>
                  </a:cubicBezTo>
                  <a:lnTo>
                    <a:pt x="8921" y="354041"/>
                  </a:lnTo>
                  <a:cubicBezTo>
                    <a:pt x="5875" y="354041"/>
                    <a:pt x="3059" y="352418"/>
                    <a:pt x="1533" y="349782"/>
                  </a:cubicBezTo>
                  <a:cubicBezTo>
                    <a:pt x="7" y="347146"/>
                    <a:pt x="0" y="343896"/>
                    <a:pt x="1517" y="341255"/>
                  </a:cubicBezTo>
                  <a:lnTo>
                    <a:pt x="190039" y="12786"/>
                  </a:lnTo>
                  <a:cubicBezTo>
                    <a:pt x="194579" y="4877"/>
                    <a:pt x="203002" y="0"/>
                    <a:pt x="212121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153862">
                    <a:alpha val="100000"/>
                  </a:srgbClr>
                </a:gs>
                <a:gs pos="100000">
                  <a:srgbClr val="255389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es-MX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101600" y="-66675"/>
              <a:ext cx="1470215" cy="4207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sp>
        <p:nvSpPr>
          <p:cNvPr id="10" name="Freeform 10"/>
          <p:cNvSpPr/>
          <p:nvPr/>
        </p:nvSpPr>
        <p:spPr>
          <a:xfrm rot="-4021186" flipH="1">
            <a:off x="-2164000" y="-580014"/>
            <a:ext cx="6677500" cy="2612572"/>
          </a:xfrm>
          <a:custGeom>
            <a:avLst/>
            <a:gdLst/>
            <a:ahLst/>
            <a:cxnLst/>
            <a:rect l="l" t="t" r="r" b="b"/>
            <a:pathLst>
              <a:path w="6677500" h="2612572">
                <a:moveTo>
                  <a:pt x="6677500" y="0"/>
                </a:moveTo>
                <a:lnTo>
                  <a:pt x="0" y="0"/>
                </a:lnTo>
                <a:lnTo>
                  <a:pt x="0" y="2612572"/>
                </a:lnTo>
                <a:lnTo>
                  <a:pt x="6677500" y="2612572"/>
                </a:lnTo>
                <a:lnTo>
                  <a:pt x="6677500" y="0"/>
                </a:lnTo>
                <a:close/>
              </a:path>
            </a:pathLst>
          </a:custGeom>
          <a:blipFill>
            <a:blip r:embed="rId5">
              <a:alphaModFix amt="50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11" name="Freeform 11"/>
          <p:cNvSpPr/>
          <p:nvPr/>
        </p:nvSpPr>
        <p:spPr>
          <a:xfrm>
            <a:off x="1738071" y="3780665"/>
            <a:ext cx="1670990" cy="1209379"/>
          </a:xfrm>
          <a:custGeom>
            <a:avLst/>
            <a:gdLst/>
            <a:ahLst/>
            <a:cxnLst/>
            <a:rect l="l" t="t" r="r" b="b"/>
            <a:pathLst>
              <a:path w="1670990" h="1209379">
                <a:moveTo>
                  <a:pt x="0" y="0"/>
                </a:moveTo>
                <a:lnTo>
                  <a:pt x="1670990" y="0"/>
                </a:lnTo>
                <a:lnTo>
                  <a:pt x="1670990" y="1209379"/>
                </a:lnTo>
                <a:lnTo>
                  <a:pt x="0" y="120937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grpSp>
        <p:nvGrpSpPr>
          <p:cNvPr id="12" name="Group 12"/>
          <p:cNvGrpSpPr/>
          <p:nvPr/>
        </p:nvGrpSpPr>
        <p:grpSpPr>
          <a:xfrm>
            <a:off x="1738071" y="2945170"/>
            <a:ext cx="1670990" cy="1670990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95585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76200" y="9525"/>
              <a:ext cx="660400" cy="7270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6007962" y="4385354"/>
            <a:ext cx="1670990" cy="1209379"/>
          </a:xfrm>
          <a:custGeom>
            <a:avLst/>
            <a:gdLst/>
            <a:ahLst/>
            <a:cxnLst/>
            <a:rect l="l" t="t" r="r" b="b"/>
            <a:pathLst>
              <a:path w="1670990" h="1209379">
                <a:moveTo>
                  <a:pt x="0" y="0"/>
                </a:moveTo>
                <a:lnTo>
                  <a:pt x="1670990" y="0"/>
                </a:lnTo>
                <a:lnTo>
                  <a:pt x="1670990" y="1209379"/>
                </a:lnTo>
                <a:lnTo>
                  <a:pt x="0" y="120937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grpSp>
        <p:nvGrpSpPr>
          <p:cNvPr id="16" name="Group 16"/>
          <p:cNvGrpSpPr/>
          <p:nvPr/>
        </p:nvGrpSpPr>
        <p:grpSpPr>
          <a:xfrm>
            <a:off x="6007962" y="3549859"/>
            <a:ext cx="1670990" cy="1670990"/>
            <a:chOff x="0" y="0"/>
            <a:chExt cx="812800" cy="8128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95585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76200" y="9525"/>
              <a:ext cx="660400" cy="7270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sp>
        <p:nvSpPr>
          <p:cNvPr id="19" name="Freeform 19"/>
          <p:cNvSpPr/>
          <p:nvPr/>
        </p:nvSpPr>
        <p:spPr>
          <a:xfrm>
            <a:off x="10618942" y="3652225"/>
            <a:ext cx="1670990" cy="1209379"/>
          </a:xfrm>
          <a:custGeom>
            <a:avLst/>
            <a:gdLst/>
            <a:ahLst/>
            <a:cxnLst/>
            <a:rect l="l" t="t" r="r" b="b"/>
            <a:pathLst>
              <a:path w="1670990" h="1209379">
                <a:moveTo>
                  <a:pt x="0" y="0"/>
                </a:moveTo>
                <a:lnTo>
                  <a:pt x="1670990" y="0"/>
                </a:lnTo>
                <a:lnTo>
                  <a:pt x="1670990" y="1209379"/>
                </a:lnTo>
                <a:lnTo>
                  <a:pt x="0" y="120937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grpSp>
        <p:nvGrpSpPr>
          <p:cNvPr id="20" name="Group 20"/>
          <p:cNvGrpSpPr/>
          <p:nvPr/>
        </p:nvGrpSpPr>
        <p:grpSpPr>
          <a:xfrm>
            <a:off x="10618942" y="2816730"/>
            <a:ext cx="1670990" cy="1670990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95585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76200" y="9525"/>
              <a:ext cx="660400" cy="7270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sp>
        <p:nvSpPr>
          <p:cNvPr id="23" name="Freeform 23"/>
          <p:cNvSpPr/>
          <p:nvPr/>
        </p:nvSpPr>
        <p:spPr>
          <a:xfrm>
            <a:off x="14614032" y="2699725"/>
            <a:ext cx="1670990" cy="1209379"/>
          </a:xfrm>
          <a:custGeom>
            <a:avLst/>
            <a:gdLst/>
            <a:ahLst/>
            <a:cxnLst/>
            <a:rect l="l" t="t" r="r" b="b"/>
            <a:pathLst>
              <a:path w="1670990" h="1209379">
                <a:moveTo>
                  <a:pt x="0" y="0"/>
                </a:moveTo>
                <a:lnTo>
                  <a:pt x="1670989" y="0"/>
                </a:lnTo>
                <a:lnTo>
                  <a:pt x="1670989" y="1209379"/>
                </a:lnTo>
                <a:lnTo>
                  <a:pt x="0" y="120937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grpSp>
        <p:nvGrpSpPr>
          <p:cNvPr id="24" name="Group 24"/>
          <p:cNvGrpSpPr/>
          <p:nvPr/>
        </p:nvGrpSpPr>
        <p:grpSpPr>
          <a:xfrm>
            <a:off x="14614032" y="1864230"/>
            <a:ext cx="1670990" cy="1670990"/>
            <a:chOff x="0" y="0"/>
            <a:chExt cx="812800" cy="8128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95585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76200" y="9525"/>
              <a:ext cx="660400" cy="7270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sp>
        <p:nvSpPr>
          <p:cNvPr id="27" name="Freeform 27"/>
          <p:cNvSpPr/>
          <p:nvPr/>
        </p:nvSpPr>
        <p:spPr>
          <a:xfrm>
            <a:off x="6367207" y="3974589"/>
            <a:ext cx="952500" cy="821531"/>
          </a:xfrm>
          <a:custGeom>
            <a:avLst/>
            <a:gdLst/>
            <a:ahLst/>
            <a:cxnLst/>
            <a:rect l="l" t="t" r="r" b="b"/>
            <a:pathLst>
              <a:path w="952500" h="821531">
                <a:moveTo>
                  <a:pt x="0" y="0"/>
                </a:moveTo>
                <a:lnTo>
                  <a:pt x="952500" y="0"/>
                </a:lnTo>
                <a:lnTo>
                  <a:pt x="952500" y="821531"/>
                </a:lnTo>
                <a:lnTo>
                  <a:pt x="0" y="82153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28" name="Freeform 28"/>
          <p:cNvSpPr/>
          <p:nvPr/>
        </p:nvSpPr>
        <p:spPr>
          <a:xfrm>
            <a:off x="14973276" y="2254432"/>
            <a:ext cx="952500" cy="890587"/>
          </a:xfrm>
          <a:custGeom>
            <a:avLst/>
            <a:gdLst/>
            <a:ahLst/>
            <a:cxnLst/>
            <a:rect l="l" t="t" r="r" b="b"/>
            <a:pathLst>
              <a:path w="952500" h="890587">
                <a:moveTo>
                  <a:pt x="0" y="0"/>
                </a:moveTo>
                <a:lnTo>
                  <a:pt x="952500" y="0"/>
                </a:lnTo>
                <a:lnTo>
                  <a:pt x="952500" y="890587"/>
                </a:lnTo>
                <a:lnTo>
                  <a:pt x="0" y="890587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29" name="Freeform 29"/>
          <p:cNvSpPr/>
          <p:nvPr/>
        </p:nvSpPr>
        <p:spPr>
          <a:xfrm>
            <a:off x="-387376" y="9972675"/>
            <a:ext cx="17646676" cy="1656163"/>
          </a:xfrm>
          <a:custGeom>
            <a:avLst/>
            <a:gdLst/>
            <a:ahLst/>
            <a:cxnLst/>
            <a:rect l="l" t="t" r="r" b="b"/>
            <a:pathLst>
              <a:path w="17646676" h="1656163">
                <a:moveTo>
                  <a:pt x="0" y="0"/>
                </a:moveTo>
                <a:lnTo>
                  <a:pt x="17646676" y="0"/>
                </a:lnTo>
                <a:lnTo>
                  <a:pt x="17646676" y="1656163"/>
                </a:lnTo>
                <a:lnTo>
                  <a:pt x="0" y="1656163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t="-290245"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30" name="Freeform 30"/>
          <p:cNvSpPr/>
          <p:nvPr/>
        </p:nvSpPr>
        <p:spPr>
          <a:xfrm>
            <a:off x="13565251" y="-3510381"/>
            <a:ext cx="1992249" cy="4114800"/>
          </a:xfrm>
          <a:custGeom>
            <a:avLst/>
            <a:gdLst/>
            <a:ahLst/>
            <a:cxnLst/>
            <a:rect l="l" t="t" r="r" b="b"/>
            <a:pathLst>
              <a:path w="1992249" h="4114800">
                <a:moveTo>
                  <a:pt x="0" y="0"/>
                </a:moveTo>
                <a:lnTo>
                  <a:pt x="1992249" y="0"/>
                </a:lnTo>
                <a:lnTo>
                  <a:pt x="199224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31" name="Freeform 31"/>
          <p:cNvSpPr/>
          <p:nvPr/>
        </p:nvSpPr>
        <p:spPr>
          <a:xfrm rot="1069860">
            <a:off x="4014380" y="3545451"/>
            <a:ext cx="1388263" cy="888489"/>
          </a:xfrm>
          <a:custGeom>
            <a:avLst/>
            <a:gdLst/>
            <a:ahLst/>
            <a:cxnLst/>
            <a:rect l="l" t="t" r="r" b="b"/>
            <a:pathLst>
              <a:path w="1388263" h="888489">
                <a:moveTo>
                  <a:pt x="0" y="0"/>
                </a:moveTo>
                <a:lnTo>
                  <a:pt x="1388263" y="0"/>
                </a:lnTo>
                <a:lnTo>
                  <a:pt x="1388263" y="888488"/>
                </a:lnTo>
                <a:lnTo>
                  <a:pt x="0" y="888488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32" name="Freeform 32"/>
          <p:cNvSpPr/>
          <p:nvPr/>
        </p:nvSpPr>
        <p:spPr>
          <a:xfrm rot="-749604">
            <a:off x="8454815" y="3545451"/>
            <a:ext cx="1388263" cy="888489"/>
          </a:xfrm>
          <a:custGeom>
            <a:avLst/>
            <a:gdLst/>
            <a:ahLst/>
            <a:cxnLst/>
            <a:rect l="l" t="t" r="r" b="b"/>
            <a:pathLst>
              <a:path w="1388263" h="888489">
                <a:moveTo>
                  <a:pt x="0" y="0"/>
                </a:moveTo>
                <a:lnTo>
                  <a:pt x="1388263" y="0"/>
                </a:lnTo>
                <a:lnTo>
                  <a:pt x="1388263" y="888488"/>
                </a:lnTo>
                <a:lnTo>
                  <a:pt x="0" y="888488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s-MX"/>
          </a:p>
        </p:txBody>
      </p:sp>
      <p:sp>
        <p:nvSpPr>
          <p:cNvPr id="33" name="Freeform 33"/>
          <p:cNvSpPr/>
          <p:nvPr/>
        </p:nvSpPr>
        <p:spPr>
          <a:xfrm rot="-749604">
            <a:off x="12757850" y="2700775"/>
            <a:ext cx="1388263" cy="888489"/>
          </a:xfrm>
          <a:custGeom>
            <a:avLst/>
            <a:gdLst/>
            <a:ahLst/>
            <a:cxnLst/>
            <a:rect l="l" t="t" r="r" b="b"/>
            <a:pathLst>
              <a:path w="1388263" h="888489">
                <a:moveTo>
                  <a:pt x="0" y="0"/>
                </a:moveTo>
                <a:lnTo>
                  <a:pt x="1388263" y="0"/>
                </a:lnTo>
                <a:lnTo>
                  <a:pt x="1388263" y="888488"/>
                </a:lnTo>
                <a:lnTo>
                  <a:pt x="0" y="888488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s-MX"/>
          </a:p>
        </p:txBody>
      </p:sp>
      <p:sp>
        <p:nvSpPr>
          <p:cNvPr id="34" name="Freeform 34"/>
          <p:cNvSpPr/>
          <p:nvPr/>
        </p:nvSpPr>
        <p:spPr>
          <a:xfrm>
            <a:off x="17512126" y="9258300"/>
            <a:ext cx="1992249" cy="4114800"/>
          </a:xfrm>
          <a:custGeom>
            <a:avLst/>
            <a:gdLst/>
            <a:ahLst/>
            <a:cxnLst/>
            <a:rect l="l" t="t" r="r" b="b"/>
            <a:pathLst>
              <a:path w="1992249" h="4114800">
                <a:moveTo>
                  <a:pt x="0" y="0"/>
                </a:moveTo>
                <a:lnTo>
                  <a:pt x="1992249" y="0"/>
                </a:lnTo>
                <a:lnTo>
                  <a:pt x="199224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35" name="Freeform 35"/>
          <p:cNvSpPr/>
          <p:nvPr/>
        </p:nvSpPr>
        <p:spPr>
          <a:xfrm>
            <a:off x="2098515" y="3294565"/>
            <a:ext cx="950102" cy="962350"/>
          </a:xfrm>
          <a:custGeom>
            <a:avLst/>
            <a:gdLst/>
            <a:ahLst/>
            <a:cxnLst/>
            <a:rect l="l" t="t" r="r" b="b"/>
            <a:pathLst>
              <a:path w="950102" h="962350">
                <a:moveTo>
                  <a:pt x="0" y="0"/>
                </a:moveTo>
                <a:lnTo>
                  <a:pt x="950102" y="0"/>
                </a:lnTo>
                <a:lnTo>
                  <a:pt x="950102" y="962350"/>
                </a:lnTo>
                <a:lnTo>
                  <a:pt x="0" y="962350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36" name="Freeform 36"/>
          <p:cNvSpPr/>
          <p:nvPr/>
        </p:nvSpPr>
        <p:spPr>
          <a:xfrm>
            <a:off x="10836774" y="3079277"/>
            <a:ext cx="1098460" cy="1299254"/>
          </a:xfrm>
          <a:custGeom>
            <a:avLst/>
            <a:gdLst/>
            <a:ahLst/>
            <a:cxnLst/>
            <a:rect l="l" t="t" r="r" b="b"/>
            <a:pathLst>
              <a:path w="1098460" h="1299254">
                <a:moveTo>
                  <a:pt x="0" y="0"/>
                </a:moveTo>
                <a:lnTo>
                  <a:pt x="1098460" y="0"/>
                </a:lnTo>
                <a:lnTo>
                  <a:pt x="1098460" y="1299254"/>
                </a:lnTo>
                <a:lnTo>
                  <a:pt x="0" y="1299254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37" name="Freeform 37"/>
          <p:cNvSpPr/>
          <p:nvPr/>
        </p:nvSpPr>
        <p:spPr>
          <a:xfrm>
            <a:off x="768378" y="158906"/>
            <a:ext cx="1805189" cy="1805189"/>
          </a:xfrm>
          <a:custGeom>
            <a:avLst/>
            <a:gdLst/>
            <a:ahLst/>
            <a:cxnLst/>
            <a:rect l="l" t="t" r="r" b="b"/>
            <a:pathLst>
              <a:path w="1805189" h="1805189">
                <a:moveTo>
                  <a:pt x="0" y="0"/>
                </a:moveTo>
                <a:lnTo>
                  <a:pt x="1805188" y="0"/>
                </a:lnTo>
                <a:lnTo>
                  <a:pt x="1805188" y="1805189"/>
                </a:lnTo>
                <a:lnTo>
                  <a:pt x="0" y="1805189"/>
                </a:lnTo>
                <a:lnTo>
                  <a:pt x="0" y="0"/>
                </a:lnTo>
                <a:close/>
              </a:path>
            </a:pathLst>
          </a:custGeom>
          <a:blipFill>
            <a:blip r:embed="rId27"/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38" name="AutoShape 38"/>
          <p:cNvSpPr/>
          <p:nvPr/>
        </p:nvSpPr>
        <p:spPr>
          <a:xfrm flipH="1">
            <a:off x="11386004" y="8382897"/>
            <a:ext cx="886773" cy="70616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s-MX"/>
          </a:p>
        </p:txBody>
      </p:sp>
      <p:sp>
        <p:nvSpPr>
          <p:cNvPr id="39" name="Freeform 39"/>
          <p:cNvSpPr/>
          <p:nvPr/>
        </p:nvSpPr>
        <p:spPr>
          <a:xfrm>
            <a:off x="15925776" y="-546955"/>
            <a:ext cx="2286001" cy="2302748"/>
          </a:xfrm>
          <a:custGeom>
            <a:avLst/>
            <a:gdLst/>
            <a:ahLst/>
            <a:cxnLst/>
            <a:rect l="l" t="t" r="r" b="b"/>
            <a:pathLst>
              <a:path w="2286001" h="2302748">
                <a:moveTo>
                  <a:pt x="0" y="0"/>
                </a:moveTo>
                <a:lnTo>
                  <a:pt x="2286001" y="0"/>
                </a:lnTo>
                <a:lnTo>
                  <a:pt x="2286001" y="2302748"/>
                </a:lnTo>
                <a:lnTo>
                  <a:pt x="0" y="2302748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41" name="TextBox 41"/>
          <p:cNvSpPr txBox="1"/>
          <p:nvPr/>
        </p:nvSpPr>
        <p:spPr>
          <a:xfrm>
            <a:off x="4728444" y="565150"/>
            <a:ext cx="10388600" cy="955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474"/>
              </a:lnSpc>
            </a:pPr>
            <a:r>
              <a:rPr lang="en-US" sz="6499" b="1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PLAN DE ACCIÓN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1020325" y="5025880"/>
            <a:ext cx="3106483" cy="8604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500" b="1">
                <a:solidFill>
                  <a:srgbClr val="23403D"/>
                </a:solidFill>
                <a:latin typeface="TT Norms Bold"/>
                <a:ea typeface="TT Norms Bold"/>
                <a:cs typeface="TT Norms Bold"/>
                <a:sym typeface="TT Norms Bold"/>
              </a:rPr>
              <a:t>DESARROLLO PROPUESTA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1020325" y="5922140"/>
            <a:ext cx="3106483" cy="10540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 spc="10">
                <a:solidFill>
                  <a:srgbClr val="23403D"/>
                </a:solidFill>
                <a:latin typeface="TT Norms"/>
                <a:ea typeface="TT Norms"/>
                <a:cs typeface="TT Norms"/>
                <a:sym typeface="TT Norms"/>
              </a:rPr>
              <a:t>Efectuamos una propuesta  atractiva para la implementación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6223192" y="7600950"/>
            <a:ext cx="3106483" cy="4222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500" b="1">
                <a:solidFill>
                  <a:srgbClr val="23403D"/>
                </a:solidFill>
                <a:latin typeface="TT Norms Bold"/>
                <a:ea typeface="TT Norms Bold"/>
                <a:cs typeface="TT Norms Bold"/>
                <a:sym typeface="TT Norms Bold"/>
              </a:rPr>
              <a:t>CONTRATO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6223192" y="8204201"/>
            <a:ext cx="3106483" cy="14065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 spc="10">
                <a:solidFill>
                  <a:srgbClr val="23403D"/>
                </a:solidFill>
                <a:latin typeface="TT Norms"/>
                <a:ea typeface="TT Norms"/>
                <a:cs typeface="TT Norms"/>
                <a:sym typeface="TT Norms"/>
              </a:rPr>
              <a:t>Venta, renta de la máquina o venta de hielo ( con instalación de la máquina en sitio)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11000650" y="6425377"/>
            <a:ext cx="3106483" cy="4222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500" b="1">
                <a:solidFill>
                  <a:srgbClr val="23403D"/>
                </a:solidFill>
                <a:latin typeface="TT Norms Bold"/>
                <a:ea typeface="TT Norms Bold"/>
                <a:cs typeface="TT Norms Bold"/>
                <a:sym typeface="TT Norms Bold"/>
              </a:rPr>
              <a:t>IMPLEMENTACIÓN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11000650" y="6928614"/>
            <a:ext cx="3106483" cy="14065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 spc="10">
                <a:solidFill>
                  <a:srgbClr val="23403D"/>
                </a:solidFill>
                <a:latin typeface="TT Norms"/>
                <a:ea typeface="TT Norms"/>
                <a:cs typeface="TT Norms"/>
                <a:sym typeface="TT Norms"/>
              </a:rPr>
              <a:t>Garantizamos un suministro estable y confiable de hielo en el tiempo acordado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14405643" y="5936427"/>
            <a:ext cx="3106483" cy="4222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500" b="1">
                <a:solidFill>
                  <a:srgbClr val="23403D"/>
                </a:solidFill>
                <a:latin typeface="TT Norms Bold"/>
                <a:ea typeface="TT Norms Bold"/>
                <a:cs typeface="TT Norms Bold"/>
                <a:sym typeface="TT Norms Bold"/>
              </a:rPr>
              <a:t>SUMINISTRO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14405643" y="6539678"/>
            <a:ext cx="3106483" cy="10540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 spc="10">
                <a:solidFill>
                  <a:srgbClr val="23403D"/>
                </a:solidFill>
                <a:latin typeface="TT Norms"/>
                <a:ea typeface="TT Norms"/>
                <a:cs typeface="TT Norms"/>
                <a:sym typeface="TT Norms"/>
              </a:rPr>
              <a:t>Hielo en escamas dosificado para entrega a obra o a la olla revolvedora</a:t>
            </a:r>
          </a:p>
        </p:txBody>
      </p:sp>
      <p:sp>
        <p:nvSpPr>
          <p:cNvPr id="50" name="AutoShape 50"/>
          <p:cNvSpPr/>
          <p:nvPr/>
        </p:nvSpPr>
        <p:spPr>
          <a:xfrm>
            <a:off x="12288852" y="8393120"/>
            <a:ext cx="1276399" cy="695938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s-MX"/>
          </a:p>
        </p:txBody>
      </p:sp>
      <p:sp>
        <p:nvSpPr>
          <p:cNvPr id="51" name="TextBox 51"/>
          <p:cNvSpPr txBox="1"/>
          <p:nvPr/>
        </p:nvSpPr>
        <p:spPr>
          <a:xfrm>
            <a:off x="9571701" y="9210675"/>
            <a:ext cx="3106483" cy="3492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 b="1" spc="10">
                <a:solidFill>
                  <a:srgbClr val="23403D"/>
                </a:solidFill>
                <a:latin typeface="TT Norms Bold"/>
                <a:ea typeface="TT Norms Bold"/>
                <a:cs typeface="TT Norms Bold"/>
                <a:sym typeface="TT Norms Bold"/>
              </a:rPr>
              <a:t>INSTALACIÓN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12272777" y="9200819"/>
            <a:ext cx="3106483" cy="3492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 b="1" spc="10">
                <a:solidFill>
                  <a:srgbClr val="23403D"/>
                </a:solidFill>
                <a:latin typeface="TT Norms Bold"/>
                <a:ea typeface="TT Norms Bold"/>
                <a:cs typeface="TT Norms Bold"/>
                <a:sym typeface="TT Norms Bold"/>
              </a:rPr>
              <a:t>OPERACIÓN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455</Words>
  <Application>Microsoft Macintosh PowerPoint</Application>
  <PresentationFormat>Personalizado</PresentationFormat>
  <Paragraphs>80</Paragraphs>
  <Slides>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18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27" baseType="lpstr">
      <vt:lpstr>Clear Sans</vt:lpstr>
      <vt:lpstr>Poppins Bold</vt:lpstr>
      <vt:lpstr>Helios Extended</vt:lpstr>
      <vt:lpstr>Open Sauce Bold</vt:lpstr>
      <vt:lpstr>League Spartan</vt:lpstr>
      <vt:lpstr>Calibri</vt:lpstr>
      <vt:lpstr>TT Norms</vt:lpstr>
      <vt:lpstr>Roboto Bold</vt:lpstr>
      <vt:lpstr>Poppins</vt:lpstr>
      <vt:lpstr>Arial</vt:lpstr>
      <vt:lpstr>Inter</vt:lpstr>
      <vt:lpstr>Poppins Semi-Bold</vt:lpstr>
      <vt:lpstr>Archivo Black</vt:lpstr>
      <vt:lpstr>TT Norms Bold</vt:lpstr>
      <vt:lpstr>Open Sauce</vt:lpstr>
      <vt:lpstr>Glacial Indifference</vt:lpstr>
      <vt:lpstr>Clear Sans Bold</vt:lpstr>
      <vt:lpstr>Barlow Bold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Soluciones de Enfriamiento para Concreto con Plantas de Hielo</dc:title>
  <cp:lastModifiedBy>Christian Eduardo Lara Chavez</cp:lastModifiedBy>
  <cp:revision>3</cp:revision>
  <dcterms:created xsi:type="dcterms:W3CDTF">2006-08-16T00:00:00Z</dcterms:created>
  <dcterms:modified xsi:type="dcterms:W3CDTF">2025-04-30T18:07:29Z</dcterms:modified>
  <dc:identifier>DAGkdncRfmI</dc:identifier>
</cp:coreProperties>
</file>